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312" r:id="rId2"/>
    <p:sldId id="342" r:id="rId3"/>
    <p:sldId id="343" r:id="rId4"/>
    <p:sldId id="333" r:id="rId5"/>
    <p:sldId id="335" r:id="rId6"/>
    <p:sldId id="314" r:id="rId7"/>
    <p:sldId id="332" r:id="rId8"/>
    <p:sldId id="331" r:id="rId9"/>
    <p:sldId id="344" r:id="rId10"/>
    <p:sldId id="329" r:id="rId11"/>
    <p:sldId id="317" r:id="rId12"/>
    <p:sldId id="320" r:id="rId13"/>
    <p:sldId id="321" r:id="rId14"/>
    <p:sldId id="322" r:id="rId15"/>
    <p:sldId id="323" r:id="rId16"/>
    <p:sldId id="324" r:id="rId17"/>
    <p:sldId id="326" r:id="rId18"/>
    <p:sldId id="336" r:id="rId19"/>
    <p:sldId id="338" r:id="rId20"/>
    <p:sldId id="340" r:id="rId21"/>
    <p:sldId id="341" r:id="rId22"/>
    <p:sldId id="327" r:id="rId23"/>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00"/>
    <a:srgbClr val="D1A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9" autoAdjust="0"/>
    <p:restoredTop sz="98352" autoAdjust="0"/>
  </p:normalViewPr>
  <p:slideViewPr>
    <p:cSldViewPr>
      <p:cViewPr>
        <p:scale>
          <a:sx n="71" d="100"/>
          <a:sy n="71" d="100"/>
        </p:scale>
        <p:origin x="-1086" y="78"/>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3210" y="-10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E4956-F481-445D-8FDB-43E22ACC0D63}" type="doc">
      <dgm:prSet loTypeId="urn:microsoft.com/office/officeart/2005/8/layout/default#1" loCatId="list" qsTypeId="urn:microsoft.com/office/officeart/2005/8/quickstyle/3d7" qsCatId="3D" csTypeId="urn:microsoft.com/office/officeart/2005/8/colors/colorful5" csCatId="colorful" phldr="1"/>
      <dgm:spPr/>
    </dgm:pt>
    <dgm:pt modelId="{17D62837-AEBC-4B46-BDEA-93B674444219}">
      <dgm:prSet/>
      <dgm:spPr/>
      <dgm:t>
        <a:bodyPr/>
        <a:lstStyle/>
        <a:p>
          <a:r>
            <a:rPr lang="en-US" b="1" dirty="0" smtClean="0"/>
            <a:t>Classroom Phones</a:t>
          </a:r>
          <a:endParaRPr lang="en-US" b="1" dirty="0"/>
        </a:p>
      </dgm:t>
    </dgm:pt>
    <dgm:pt modelId="{B2ADC247-0AAD-4959-AD72-C01A515BBDDF}" type="parTrans" cxnId="{60AAC628-0DB5-4320-A102-D699AFB03FDA}">
      <dgm:prSet/>
      <dgm:spPr/>
      <dgm:t>
        <a:bodyPr/>
        <a:lstStyle/>
        <a:p>
          <a:endParaRPr lang="en-US"/>
        </a:p>
      </dgm:t>
    </dgm:pt>
    <dgm:pt modelId="{DA97A657-858D-4D4D-A3F5-2C14C6D02BDA}" type="sibTrans" cxnId="{60AAC628-0DB5-4320-A102-D699AFB03FDA}">
      <dgm:prSet/>
      <dgm:spPr/>
      <dgm:t>
        <a:bodyPr/>
        <a:lstStyle/>
        <a:p>
          <a:endParaRPr lang="en-US"/>
        </a:p>
      </dgm:t>
    </dgm:pt>
    <dgm:pt modelId="{B079CC35-4E7D-4132-BB18-BB102AF34F0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Website</a:t>
          </a:r>
        </a:p>
      </dgm:t>
    </dgm:pt>
    <dgm:pt modelId="{503FF088-EB9D-4ED6-8DAE-60F2F819D92A}" type="parTrans" cxnId="{FE350D44-799D-4570-8ABE-E3DB23892DDE}">
      <dgm:prSet/>
      <dgm:spPr/>
      <dgm:t>
        <a:bodyPr/>
        <a:lstStyle/>
        <a:p>
          <a:endParaRPr lang="en-US"/>
        </a:p>
      </dgm:t>
    </dgm:pt>
    <dgm:pt modelId="{D7FE9E14-59DC-4D98-816E-98E788C8DCD0}" type="sibTrans" cxnId="{FE350D44-799D-4570-8ABE-E3DB23892DDE}">
      <dgm:prSet/>
      <dgm:spPr/>
      <dgm:t>
        <a:bodyPr/>
        <a:lstStyle/>
        <a:p>
          <a:endParaRPr lang="en-US"/>
        </a:p>
      </dgm:t>
    </dgm:pt>
    <dgm:pt modelId="{0653BBC0-CF28-45EF-97BC-1F41BC75EA3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EMAIL</a:t>
          </a:r>
        </a:p>
      </dgm:t>
    </dgm:pt>
    <dgm:pt modelId="{D0458C47-FBDC-4CAD-AAEB-2318916EEFCA}" type="parTrans" cxnId="{B74BD42C-529A-4024-A2AC-9827F889F997}">
      <dgm:prSet/>
      <dgm:spPr/>
      <dgm:t>
        <a:bodyPr/>
        <a:lstStyle/>
        <a:p>
          <a:endParaRPr lang="en-US"/>
        </a:p>
      </dgm:t>
    </dgm:pt>
    <dgm:pt modelId="{B8013C00-C4C3-440B-801A-41C7140F5CA1}" type="sibTrans" cxnId="{B74BD42C-529A-4024-A2AC-9827F889F997}">
      <dgm:prSet/>
      <dgm:spPr/>
      <dgm:t>
        <a:bodyPr/>
        <a:lstStyle/>
        <a:p>
          <a:endParaRPr lang="en-US"/>
        </a:p>
      </dgm:t>
    </dgm:pt>
    <dgm:pt modelId="{5BBF1B41-EFE8-425A-90FA-C86820A1CD3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Blackboard</a:t>
          </a:r>
        </a:p>
      </dgm:t>
    </dgm:pt>
    <dgm:pt modelId="{49446B78-44C9-443A-AFAF-B1FD9448F490}" type="parTrans" cxnId="{1CB02AD0-5C92-482E-BB42-BA2A387E5C52}">
      <dgm:prSet/>
      <dgm:spPr/>
      <dgm:t>
        <a:bodyPr/>
        <a:lstStyle/>
        <a:p>
          <a:endParaRPr lang="en-US"/>
        </a:p>
      </dgm:t>
    </dgm:pt>
    <dgm:pt modelId="{9127BF3A-5607-4F47-A226-786E2C0D3F05}" type="sibTrans" cxnId="{1CB02AD0-5C92-482E-BB42-BA2A387E5C52}">
      <dgm:prSet/>
      <dgm:spPr/>
      <dgm:t>
        <a:bodyPr/>
        <a:lstStyle/>
        <a:p>
          <a:endParaRPr lang="en-US"/>
        </a:p>
      </dgm:t>
    </dgm:pt>
    <dgm:pt modelId="{0BCDA481-5F07-496B-AED4-770186BB39E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TV CRAWL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effectLst/>
          </a:endParaRPr>
        </a:p>
      </dgm:t>
    </dgm:pt>
    <dgm:pt modelId="{DD4EDC25-2BEF-40E6-B3F6-2213024253A9}" type="parTrans" cxnId="{33BB4DC2-BA98-4FA5-8CD8-81EA995BBF28}">
      <dgm:prSet/>
      <dgm:spPr/>
      <dgm:t>
        <a:bodyPr/>
        <a:lstStyle/>
        <a:p>
          <a:endParaRPr lang="en-US"/>
        </a:p>
      </dgm:t>
    </dgm:pt>
    <dgm:pt modelId="{97C3AFE1-E7F5-4858-A2A0-BD9DD2CCE44D}" type="sibTrans" cxnId="{33BB4DC2-BA98-4FA5-8CD8-81EA995BBF28}">
      <dgm:prSet/>
      <dgm:spPr/>
      <dgm:t>
        <a:bodyPr/>
        <a:lstStyle/>
        <a:p>
          <a:endParaRPr lang="en-US"/>
        </a:p>
      </dgm:t>
    </dgm:pt>
    <dgm:pt modelId="{EB1AE940-EEFB-465C-954F-6B7011E716B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Visual Messaging System</a:t>
          </a:r>
        </a:p>
      </dgm:t>
    </dgm:pt>
    <dgm:pt modelId="{980CADEF-1313-4B87-8478-C2F5F29E3C6E}" type="parTrans" cxnId="{10E75696-6786-4FE6-9EB4-35D79C1D8CBD}">
      <dgm:prSet/>
      <dgm:spPr/>
      <dgm:t>
        <a:bodyPr/>
        <a:lstStyle/>
        <a:p>
          <a:endParaRPr lang="en-US"/>
        </a:p>
      </dgm:t>
    </dgm:pt>
    <dgm:pt modelId="{96E1840F-E062-4057-9AB6-C835C30B76D0}" type="sibTrans" cxnId="{10E75696-6786-4FE6-9EB4-35D79C1D8CBD}">
      <dgm:prSet/>
      <dgm:spPr/>
      <dgm:t>
        <a:bodyPr/>
        <a:lstStyle/>
        <a:p>
          <a:endParaRPr lang="en-US"/>
        </a:p>
      </dgm:t>
    </dgm:pt>
    <dgm:pt modelId="{A3AA80C8-B45D-4DE4-B1F9-B13CB5C7247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Pop Up Alerts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(Networked Computers)</a:t>
          </a:r>
          <a:r>
            <a:rPr kumimoji="0" lang="en-US" b="0" i="0" u="none" strike="noStrike" cap="none" normalizeH="0" baseline="0" dirty="0" smtClean="0">
              <a:ln/>
              <a:effectLst/>
            </a:rPr>
            <a:t> </a:t>
          </a:r>
        </a:p>
      </dgm:t>
    </dgm:pt>
    <dgm:pt modelId="{E87401E2-9946-4D81-ABD8-EE2E72F3AAC2}" type="parTrans" cxnId="{1633304A-B7D0-48C4-A568-D158AE87988C}">
      <dgm:prSet/>
      <dgm:spPr/>
      <dgm:t>
        <a:bodyPr/>
        <a:lstStyle/>
        <a:p>
          <a:endParaRPr lang="en-US"/>
        </a:p>
      </dgm:t>
    </dgm:pt>
    <dgm:pt modelId="{9151E55E-ADE3-4243-99D0-996D13E38F6A}" type="sibTrans" cxnId="{1633304A-B7D0-48C4-A568-D158AE87988C}">
      <dgm:prSet/>
      <dgm:spPr/>
      <dgm:t>
        <a:bodyPr/>
        <a:lstStyle/>
        <a:p>
          <a:endParaRPr lang="en-US"/>
        </a:p>
      </dgm:t>
    </dgm:pt>
    <dgm:pt modelId="{7FC94F98-65FC-407D-8FB0-7D28FE86854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AM Radio Transmitter </a:t>
          </a:r>
        </a:p>
      </dgm:t>
    </dgm:pt>
    <dgm:pt modelId="{2A79A7D3-06D7-48C2-BC64-E9F426FC6257}" type="parTrans" cxnId="{6D18715C-1C84-4EC8-BA90-8911C6BB2F87}">
      <dgm:prSet/>
      <dgm:spPr/>
      <dgm:t>
        <a:bodyPr/>
        <a:lstStyle/>
        <a:p>
          <a:endParaRPr lang="en-US"/>
        </a:p>
      </dgm:t>
    </dgm:pt>
    <dgm:pt modelId="{856C6051-D3F9-449C-A038-C4D50A9BC0CA}" type="sibTrans" cxnId="{6D18715C-1C84-4EC8-BA90-8911C6BB2F87}">
      <dgm:prSet/>
      <dgm:spPr/>
      <dgm:t>
        <a:bodyPr/>
        <a:lstStyle/>
        <a:p>
          <a:endParaRPr lang="en-US"/>
        </a:p>
      </dgm:t>
    </dgm:pt>
    <dgm:pt modelId="{514B1DCE-1405-43DF-A1CF-7267EB0A27A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Early Warning Alert System</a:t>
          </a:r>
        </a:p>
      </dgm:t>
    </dgm:pt>
    <dgm:pt modelId="{4DDFEBA7-BB12-4FC2-8931-CB4F6B87DB99}" type="parTrans" cxnId="{2D61BCB8-5D4A-4324-90B9-0D248A467E5F}">
      <dgm:prSet/>
      <dgm:spPr/>
      <dgm:t>
        <a:bodyPr/>
        <a:lstStyle/>
        <a:p>
          <a:endParaRPr lang="en-US"/>
        </a:p>
      </dgm:t>
    </dgm:pt>
    <dgm:pt modelId="{41A3C7FF-B965-480D-A9CF-CBCB1742EA8A}" type="sibTrans" cxnId="{2D61BCB8-5D4A-4324-90B9-0D248A467E5F}">
      <dgm:prSet/>
      <dgm:spPr/>
      <dgm:t>
        <a:bodyPr/>
        <a:lstStyle/>
        <a:p>
          <a:endParaRPr lang="en-US"/>
        </a:p>
      </dgm:t>
    </dgm:pt>
    <dgm:pt modelId="{5FA4AC0F-DA6D-4D9D-8AD0-FF20C78DF16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effectLst/>
            </a:rPr>
            <a:t>NOVA Alert</a:t>
          </a:r>
          <a:r>
            <a:rPr kumimoji="0" lang="en-US" sz="1400" b="1" i="0" u="none" strike="noStrike" cap="none" normalizeH="0" baseline="0" dirty="0" smtClean="0">
              <a:ln/>
              <a:effectLst/>
            </a:rPr>
            <a:t>(Text Messaging)</a:t>
          </a:r>
        </a:p>
      </dgm:t>
    </dgm:pt>
    <dgm:pt modelId="{B3C56C4D-975A-43EC-BF9F-33139585C71A}" type="parTrans" cxnId="{76542864-52C8-4A1D-A72D-E11F2CFC16B6}">
      <dgm:prSet/>
      <dgm:spPr/>
      <dgm:t>
        <a:bodyPr/>
        <a:lstStyle/>
        <a:p>
          <a:endParaRPr lang="en-US"/>
        </a:p>
      </dgm:t>
    </dgm:pt>
    <dgm:pt modelId="{B5B8605D-EC55-4F1B-BC45-9637E3BF84B5}" type="sibTrans" cxnId="{76542864-52C8-4A1D-A72D-E11F2CFC16B6}">
      <dgm:prSet/>
      <dgm:spPr/>
      <dgm:t>
        <a:bodyPr/>
        <a:lstStyle/>
        <a:p>
          <a:endParaRPr lang="en-US"/>
        </a:p>
      </dgm:t>
    </dgm:pt>
    <dgm:pt modelId="{59D12F55-89C3-4268-A4A7-E5BEE4276B2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rPr>
            <a:t>800 MHZ Radios</a:t>
          </a:r>
        </a:p>
      </dgm:t>
    </dgm:pt>
    <dgm:pt modelId="{ECD15798-1C17-426E-94F8-939E522F0AC1}" type="parTrans" cxnId="{EEED5EC0-896B-45D5-8AA2-6CA6D5D0C4FA}">
      <dgm:prSet/>
      <dgm:spPr/>
      <dgm:t>
        <a:bodyPr/>
        <a:lstStyle/>
        <a:p>
          <a:endParaRPr lang="en-US"/>
        </a:p>
      </dgm:t>
    </dgm:pt>
    <dgm:pt modelId="{CBA207B6-0BB8-48D9-AD16-09D99B9E73F8}" type="sibTrans" cxnId="{EEED5EC0-896B-45D5-8AA2-6CA6D5D0C4FA}">
      <dgm:prSet/>
      <dgm:spPr/>
      <dgm:t>
        <a:bodyPr/>
        <a:lstStyle/>
        <a:p>
          <a:endParaRPr lang="en-US"/>
        </a:p>
      </dgm:t>
    </dgm:pt>
    <dgm:pt modelId="{E0F44BCC-BB6B-470C-8F07-825685E6A2C6}" type="pres">
      <dgm:prSet presAssocID="{39EE4956-F481-445D-8FDB-43E22ACC0D63}" presName="diagram" presStyleCnt="0">
        <dgm:presLayoutVars>
          <dgm:dir/>
          <dgm:resizeHandles val="exact"/>
        </dgm:presLayoutVars>
      </dgm:prSet>
      <dgm:spPr/>
    </dgm:pt>
    <dgm:pt modelId="{D7AA983A-B728-4A7C-924D-991C4241FD5B}" type="pres">
      <dgm:prSet presAssocID="{17D62837-AEBC-4B46-BDEA-93B674444219}" presName="node" presStyleLbl="node1" presStyleIdx="0" presStyleCnt="11">
        <dgm:presLayoutVars>
          <dgm:bulletEnabled val="1"/>
        </dgm:presLayoutVars>
      </dgm:prSet>
      <dgm:spPr/>
      <dgm:t>
        <a:bodyPr/>
        <a:lstStyle/>
        <a:p>
          <a:endParaRPr lang="en-US"/>
        </a:p>
      </dgm:t>
    </dgm:pt>
    <dgm:pt modelId="{AEB6EA85-696B-4371-9E11-270665446D41}" type="pres">
      <dgm:prSet presAssocID="{DA97A657-858D-4D4D-A3F5-2C14C6D02BDA}" presName="sibTrans" presStyleCnt="0"/>
      <dgm:spPr/>
    </dgm:pt>
    <dgm:pt modelId="{D0423CC0-6C68-4424-957B-D9BAC3FFB103}" type="pres">
      <dgm:prSet presAssocID="{B079CC35-4E7D-4132-BB18-BB102AF34F06}" presName="node" presStyleLbl="node1" presStyleIdx="1" presStyleCnt="11">
        <dgm:presLayoutVars>
          <dgm:bulletEnabled val="1"/>
        </dgm:presLayoutVars>
      </dgm:prSet>
      <dgm:spPr/>
      <dgm:t>
        <a:bodyPr/>
        <a:lstStyle/>
        <a:p>
          <a:endParaRPr lang="en-US"/>
        </a:p>
      </dgm:t>
    </dgm:pt>
    <dgm:pt modelId="{D51EE354-FB28-49F4-B3D7-D1567C1EDBD7}" type="pres">
      <dgm:prSet presAssocID="{D7FE9E14-59DC-4D98-816E-98E788C8DCD0}" presName="sibTrans" presStyleCnt="0"/>
      <dgm:spPr/>
    </dgm:pt>
    <dgm:pt modelId="{1C7DDCAB-796E-4A86-A7CB-4320FA6A44D5}" type="pres">
      <dgm:prSet presAssocID="{0653BBC0-CF28-45EF-97BC-1F41BC75EA39}" presName="node" presStyleLbl="node1" presStyleIdx="2" presStyleCnt="11">
        <dgm:presLayoutVars>
          <dgm:bulletEnabled val="1"/>
        </dgm:presLayoutVars>
      </dgm:prSet>
      <dgm:spPr/>
      <dgm:t>
        <a:bodyPr/>
        <a:lstStyle/>
        <a:p>
          <a:endParaRPr lang="en-US"/>
        </a:p>
      </dgm:t>
    </dgm:pt>
    <dgm:pt modelId="{9BBB20C1-58B0-4DD5-9BCC-729F77C37BC9}" type="pres">
      <dgm:prSet presAssocID="{B8013C00-C4C3-440B-801A-41C7140F5CA1}" presName="sibTrans" presStyleCnt="0"/>
      <dgm:spPr/>
    </dgm:pt>
    <dgm:pt modelId="{9B86F42F-DC8D-434C-BBF9-F8BCC7EE3528}" type="pres">
      <dgm:prSet presAssocID="{5BBF1B41-EFE8-425A-90FA-C86820A1CD36}" presName="node" presStyleLbl="node1" presStyleIdx="3" presStyleCnt="11">
        <dgm:presLayoutVars>
          <dgm:bulletEnabled val="1"/>
        </dgm:presLayoutVars>
      </dgm:prSet>
      <dgm:spPr/>
      <dgm:t>
        <a:bodyPr/>
        <a:lstStyle/>
        <a:p>
          <a:endParaRPr lang="en-US"/>
        </a:p>
      </dgm:t>
    </dgm:pt>
    <dgm:pt modelId="{D30C9EE8-8259-4B78-99EC-BDBB8D0BDCDE}" type="pres">
      <dgm:prSet presAssocID="{9127BF3A-5607-4F47-A226-786E2C0D3F05}" presName="sibTrans" presStyleCnt="0"/>
      <dgm:spPr/>
    </dgm:pt>
    <dgm:pt modelId="{044304EA-85D1-4EB8-B350-B58AC6C7EC8D}" type="pres">
      <dgm:prSet presAssocID="{0BCDA481-5F07-496B-AED4-770186BB39E3}" presName="node" presStyleLbl="node1" presStyleIdx="4" presStyleCnt="11">
        <dgm:presLayoutVars>
          <dgm:bulletEnabled val="1"/>
        </dgm:presLayoutVars>
      </dgm:prSet>
      <dgm:spPr/>
      <dgm:t>
        <a:bodyPr/>
        <a:lstStyle/>
        <a:p>
          <a:endParaRPr lang="en-US"/>
        </a:p>
      </dgm:t>
    </dgm:pt>
    <dgm:pt modelId="{BD2E4613-206D-4CEF-9C85-FEEC13608524}" type="pres">
      <dgm:prSet presAssocID="{97C3AFE1-E7F5-4858-A2A0-BD9DD2CCE44D}" presName="sibTrans" presStyleCnt="0"/>
      <dgm:spPr/>
    </dgm:pt>
    <dgm:pt modelId="{2C2F319F-3B74-4D23-A3A1-F87D6DA315C5}" type="pres">
      <dgm:prSet presAssocID="{EB1AE940-EEFB-465C-954F-6B7011E716B1}" presName="node" presStyleLbl="node1" presStyleIdx="5" presStyleCnt="11">
        <dgm:presLayoutVars>
          <dgm:bulletEnabled val="1"/>
        </dgm:presLayoutVars>
      </dgm:prSet>
      <dgm:spPr/>
      <dgm:t>
        <a:bodyPr/>
        <a:lstStyle/>
        <a:p>
          <a:endParaRPr lang="en-US"/>
        </a:p>
      </dgm:t>
    </dgm:pt>
    <dgm:pt modelId="{9D944F3A-4BC6-4324-8038-90BDADBACAFB}" type="pres">
      <dgm:prSet presAssocID="{96E1840F-E062-4057-9AB6-C835C30B76D0}" presName="sibTrans" presStyleCnt="0"/>
      <dgm:spPr/>
    </dgm:pt>
    <dgm:pt modelId="{9553E94C-1887-4A6A-ACE1-BDF169883C46}" type="pres">
      <dgm:prSet presAssocID="{A3AA80C8-B45D-4DE4-B1F9-B13CB5C72471}" presName="node" presStyleLbl="node1" presStyleIdx="6" presStyleCnt="11">
        <dgm:presLayoutVars>
          <dgm:bulletEnabled val="1"/>
        </dgm:presLayoutVars>
      </dgm:prSet>
      <dgm:spPr/>
      <dgm:t>
        <a:bodyPr/>
        <a:lstStyle/>
        <a:p>
          <a:endParaRPr lang="en-US"/>
        </a:p>
      </dgm:t>
    </dgm:pt>
    <dgm:pt modelId="{3296DB10-64D2-465C-AAA3-D80D50781786}" type="pres">
      <dgm:prSet presAssocID="{9151E55E-ADE3-4243-99D0-996D13E38F6A}" presName="sibTrans" presStyleCnt="0"/>
      <dgm:spPr/>
    </dgm:pt>
    <dgm:pt modelId="{C32FCCF6-DD32-4DD1-8F81-8585DEC5DD8E}" type="pres">
      <dgm:prSet presAssocID="{7FC94F98-65FC-407D-8FB0-7D28FE868545}" presName="node" presStyleLbl="node1" presStyleIdx="7" presStyleCnt="11">
        <dgm:presLayoutVars>
          <dgm:bulletEnabled val="1"/>
        </dgm:presLayoutVars>
      </dgm:prSet>
      <dgm:spPr/>
      <dgm:t>
        <a:bodyPr/>
        <a:lstStyle/>
        <a:p>
          <a:endParaRPr lang="en-US"/>
        </a:p>
      </dgm:t>
    </dgm:pt>
    <dgm:pt modelId="{704D0B66-D232-424D-970C-29EE7405A8FE}" type="pres">
      <dgm:prSet presAssocID="{856C6051-D3F9-449C-A038-C4D50A9BC0CA}" presName="sibTrans" presStyleCnt="0"/>
      <dgm:spPr/>
    </dgm:pt>
    <dgm:pt modelId="{44DC4F0B-1C7A-4CF9-A412-D04B3DFAB094}" type="pres">
      <dgm:prSet presAssocID="{514B1DCE-1405-43DF-A1CF-7267EB0A27A8}" presName="node" presStyleLbl="node1" presStyleIdx="8" presStyleCnt="11">
        <dgm:presLayoutVars>
          <dgm:bulletEnabled val="1"/>
        </dgm:presLayoutVars>
      </dgm:prSet>
      <dgm:spPr/>
      <dgm:t>
        <a:bodyPr/>
        <a:lstStyle/>
        <a:p>
          <a:endParaRPr lang="en-US"/>
        </a:p>
      </dgm:t>
    </dgm:pt>
    <dgm:pt modelId="{8BA53229-88E8-4CF1-9076-F35D729A7CDA}" type="pres">
      <dgm:prSet presAssocID="{41A3C7FF-B965-480D-A9CF-CBCB1742EA8A}" presName="sibTrans" presStyleCnt="0"/>
      <dgm:spPr/>
    </dgm:pt>
    <dgm:pt modelId="{DB267A06-8FCE-42E9-B7BD-1AA58B653DB1}" type="pres">
      <dgm:prSet presAssocID="{5FA4AC0F-DA6D-4D9D-8AD0-FF20C78DF16B}" presName="node" presStyleLbl="node1" presStyleIdx="9" presStyleCnt="11">
        <dgm:presLayoutVars>
          <dgm:bulletEnabled val="1"/>
        </dgm:presLayoutVars>
      </dgm:prSet>
      <dgm:spPr/>
      <dgm:t>
        <a:bodyPr/>
        <a:lstStyle/>
        <a:p>
          <a:endParaRPr lang="en-US"/>
        </a:p>
      </dgm:t>
    </dgm:pt>
    <dgm:pt modelId="{DF693B2B-1256-47ED-A865-351E4AB906EB}" type="pres">
      <dgm:prSet presAssocID="{B5B8605D-EC55-4F1B-BC45-9637E3BF84B5}" presName="sibTrans" presStyleCnt="0"/>
      <dgm:spPr/>
    </dgm:pt>
    <dgm:pt modelId="{D7523FD3-8AAD-4A10-9826-1796CC2327EE}" type="pres">
      <dgm:prSet presAssocID="{59D12F55-89C3-4268-A4A7-E5BEE4276B27}" presName="node" presStyleLbl="node1" presStyleIdx="10" presStyleCnt="11">
        <dgm:presLayoutVars>
          <dgm:bulletEnabled val="1"/>
        </dgm:presLayoutVars>
      </dgm:prSet>
      <dgm:spPr/>
      <dgm:t>
        <a:bodyPr/>
        <a:lstStyle/>
        <a:p>
          <a:endParaRPr lang="en-US"/>
        </a:p>
      </dgm:t>
    </dgm:pt>
  </dgm:ptLst>
  <dgm:cxnLst>
    <dgm:cxn modelId="{10E75696-6786-4FE6-9EB4-35D79C1D8CBD}" srcId="{39EE4956-F481-445D-8FDB-43E22ACC0D63}" destId="{EB1AE940-EEFB-465C-954F-6B7011E716B1}" srcOrd="5" destOrd="0" parTransId="{980CADEF-1313-4B87-8478-C2F5F29E3C6E}" sibTransId="{96E1840F-E062-4057-9AB6-C835C30B76D0}"/>
    <dgm:cxn modelId="{EEED5EC0-896B-45D5-8AA2-6CA6D5D0C4FA}" srcId="{39EE4956-F481-445D-8FDB-43E22ACC0D63}" destId="{59D12F55-89C3-4268-A4A7-E5BEE4276B27}" srcOrd="10" destOrd="0" parTransId="{ECD15798-1C17-426E-94F8-939E522F0AC1}" sibTransId="{CBA207B6-0BB8-48D9-AD16-09D99B9E73F8}"/>
    <dgm:cxn modelId="{60AAC628-0DB5-4320-A102-D699AFB03FDA}" srcId="{39EE4956-F481-445D-8FDB-43E22ACC0D63}" destId="{17D62837-AEBC-4B46-BDEA-93B674444219}" srcOrd="0" destOrd="0" parTransId="{B2ADC247-0AAD-4959-AD72-C01A515BBDDF}" sibTransId="{DA97A657-858D-4D4D-A3F5-2C14C6D02BDA}"/>
    <dgm:cxn modelId="{47E5F47A-FF0C-4185-B66A-3ED35782BABD}" type="presOf" srcId="{7FC94F98-65FC-407D-8FB0-7D28FE868545}" destId="{C32FCCF6-DD32-4DD1-8F81-8585DEC5DD8E}" srcOrd="0" destOrd="0" presId="urn:microsoft.com/office/officeart/2005/8/layout/default#1"/>
    <dgm:cxn modelId="{1633304A-B7D0-48C4-A568-D158AE87988C}" srcId="{39EE4956-F481-445D-8FDB-43E22ACC0D63}" destId="{A3AA80C8-B45D-4DE4-B1F9-B13CB5C72471}" srcOrd="6" destOrd="0" parTransId="{E87401E2-9946-4D81-ABD8-EE2E72F3AAC2}" sibTransId="{9151E55E-ADE3-4243-99D0-996D13E38F6A}"/>
    <dgm:cxn modelId="{4A17AA3F-84C2-4FA6-A134-C0A6C66D4331}" type="presOf" srcId="{5FA4AC0F-DA6D-4D9D-8AD0-FF20C78DF16B}" destId="{DB267A06-8FCE-42E9-B7BD-1AA58B653DB1}" srcOrd="0" destOrd="0" presId="urn:microsoft.com/office/officeart/2005/8/layout/default#1"/>
    <dgm:cxn modelId="{2D61BCB8-5D4A-4324-90B9-0D248A467E5F}" srcId="{39EE4956-F481-445D-8FDB-43E22ACC0D63}" destId="{514B1DCE-1405-43DF-A1CF-7267EB0A27A8}" srcOrd="8" destOrd="0" parTransId="{4DDFEBA7-BB12-4FC2-8931-CB4F6B87DB99}" sibTransId="{41A3C7FF-B965-480D-A9CF-CBCB1742EA8A}"/>
    <dgm:cxn modelId="{1B907D2D-1909-439E-AE43-63030701DA20}" type="presOf" srcId="{EB1AE940-EEFB-465C-954F-6B7011E716B1}" destId="{2C2F319F-3B74-4D23-A3A1-F87D6DA315C5}" srcOrd="0" destOrd="0" presId="urn:microsoft.com/office/officeart/2005/8/layout/default#1"/>
    <dgm:cxn modelId="{98513A80-8610-45D6-A9AE-47602BB83E1E}" type="presOf" srcId="{A3AA80C8-B45D-4DE4-B1F9-B13CB5C72471}" destId="{9553E94C-1887-4A6A-ACE1-BDF169883C46}" srcOrd="0" destOrd="0" presId="urn:microsoft.com/office/officeart/2005/8/layout/default#1"/>
    <dgm:cxn modelId="{FE350D44-799D-4570-8ABE-E3DB23892DDE}" srcId="{39EE4956-F481-445D-8FDB-43E22ACC0D63}" destId="{B079CC35-4E7D-4132-BB18-BB102AF34F06}" srcOrd="1" destOrd="0" parTransId="{503FF088-EB9D-4ED6-8DAE-60F2F819D92A}" sibTransId="{D7FE9E14-59DC-4D98-816E-98E788C8DCD0}"/>
    <dgm:cxn modelId="{76542864-52C8-4A1D-A72D-E11F2CFC16B6}" srcId="{39EE4956-F481-445D-8FDB-43E22ACC0D63}" destId="{5FA4AC0F-DA6D-4D9D-8AD0-FF20C78DF16B}" srcOrd="9" destOrd="0" parTransId="{B3C56C4D-975A-43EC-BF9F-33139585C71A}" sibTransId="{B5B8605D-EC55-4F1B-BC45-9637E3BF84B5}"/>
    <dgm:cxn modelId="{9E7FE1CE-A4BA-40A6-98E8-F018D1F93BC8}" type="presOf" srcId="{0BCDA481-5F07-496B-AED4-770186BB39E3}" destId="{044304EA-85D1-4EB8-B350-B58AC6C7EC8D}" srcOrd="0" destOrd="0" presId="urn:microsoft.com/office/officeart/2005/8/layout/default#1"/>
    <dgm:cxn modelId="{A2B5B855-1C1D-4C1D-8CEA-EF95FCA98EC3}" type="presOf" srcId="{5BBF1B41-EFE8-425A-90FA-C86820A1CD36}" destId="{9B86F42F-DC8D-434C-BBF9-F8BCC7EE3528}" srcOrd="0" destOrd="0" presId="urn:microsoft.com/office/officeart/2005/8/layout/default#1"/>
    <dgm:cxn modelId="{451124C2-AE65-468F-91D4-6AC9615C194C}" type="presOf" srcId="{0653BBC0-CF28-45EF-97BC-1F41BC75EA39}" destId="{1C7DDCAB-796E-4A86-A7CB-4320FA6A44D5}" srcOrd="0" destOrd="0" presId="urn:microsoft.com/office/officeart/2005/8/layout/default#1"/>
    <dgm:cxn modelId="{1CB02AD0-5C92-482E-BB42-BA2A387E5C52}" srcId="{39EE4956-F481-445D-8FDB-43E22ACC0D63}" destId="{5BBF1B41-EFE8-425A-90FA-C86820A1CD36}" srcOrd="3" destOrd="0" parTransId="{49446B78-44C9-443A-AFAF-B1FD9448F490}" sibTransId="{9127BF3A-5607-4F47-A226-786E2C0D3F05}"/>
    <dgm:cxn modelId="{B74BD42C-529A-4024-A2AC-9827F889F997}" srcId="{39EE4956-F481-445D-8FDB-43E22ACC0D63}" destId="{0653BBC0-CF28-45EF-97BC-1F41BC75EA39}" srcOrd="2" destOrd="0" parTransId="{D0458C47-FBDC-4CAD-AAEB-2318916EEFCA}" sibTransId="{B8013C00-C4C3-440B-801A-41C7140F5CA1}"/>
    <dgm:cxn modelId="{A1DA89D6-C98A-431B-924E-7DC7391A12B1}" type="presOf" srcId="{17D62837-AEBC-4B46-BDEA-93B674444219}" destId="{D7AA983A-B728-4A7C-924D-991C4241FD5B}" srcOrd="0" destOrd="0" presId="urn:microsoft.com/office/officeart/2005/8/layout/default#1"/>
    <dgm:cxn modelId="{6D18715C-1C84-4EC8-BA90-8911C6BB2F87}" srcId="{39EE4956-F481-445D-8FDB-43E22ACC0D63}" destId="{7FC94F98-65FC-407D-8FB0-7D28FE868545}" srcOrd="7" destOrd="0" parTransId="{2A79A7D3-06D7-48C2-BC64-E9F426FC6257}" sibTransId="{856C6051-D3F9-449C-A038-C4D50A9BC0CA}"/>
    <dgm:cxn modelId="{04624106-9DBF-46FA-BBEF-66E3D76979F6}" type="presOf" srcId="{39EE4956-F481-445D-8FDB-43E22ACC0D63}" destId="{E0F44BCC-BB6B-470C-8F07-825685E6A2C6}" srcOrd="0" destOrd="0" presId="urn:microsoft.com/office/officeart/2005/8/layout/default#1"/>
    <dgm:cxn modelId="{C9CD728F-9A2C-4684-A0F9-29DDEAFD4E29}" type="presOf" srcId="{514B1DCE-1405-43DF-A1CF-7267EB0A27A8}" destId="{44DC4F0B-1C7A-4CF9-A412-D04B3DFAB094}" srcOrd="0" destOrd="0" presId="urn:microsoft.com/office/officeart/2005/8/layout/default#1"/>
    <dgm:cxn modelId="{33BB4DC2-BA98-4FA5-8CD8-81EA995BBF28}" srcId="{39EE4956-F481-445D-8FDB-43E22ACC0D63}" destId="{0BCDA481-5F07-496B-AED4-770186BB39E3}" srcOrd="4" destOrd="0" parTransId="{DD4EDC25-2BEF-40E6-B3F6-2213024253A9}" sibTransId="{97C3AFE1-E7F5-4858-A2A0-BD9DD2CCE44D}"/>
    <dgm:cxn modelId="{3257B083-FDB2-4846-84EC-EE61711BBB75}" type="presOf" srcId="{B079CC35-4E7D-4132-BB18-BB102AF34F06}" destId="{D0423CC0-6C68-4424-957B-D9BAC3FFB103}" srcOrd="0" destOrd="0" presId="urn:microsoft.com/office/officeart/2005/8/layout/default#1"/>
    <dgm:cxn modelId="{9FC3F7E7-729A-45E2-BBC2-D8F2C8C721BC}" type="presOf" srcId="{59D12F55-89C3-4268-A4A7-E5BEE4276B27}" destId="{D7523FD3-8AAD-4A10-9826-1796CC2327EE}" srcOrd="0" destOrd="0" presId="urn:microsoft.com/office/officeart/2005/8/layout/default#1"/>
    <dgm:cxn modelId="{E42CC221-5CD5-4069-B52B-9E2D1ACFF4ED}" type="presParOf" srcId="{E0F44BCC-BB6B-470C-8F07-825685E6A2C6}" destId="{D7AA983A-B728-4A7C-924D-991C4241FD5B}" srcOrd="0" destOrd="0" presId="urn:microsoft.com/office/officeart/2005/8/layout/default#1"/>
    <dgm:cxn modelId="{C82DE663-4D8E-44B5-BC23-E9B5A7077AEA}" type="presParOf" srcId="{E0F44BCC-BB6B-470C-8F07-825685E6A2C6}" destId="{AEB6EA85-696B-4371-9E11-270665446D41}" srcOrd="1" destOrd="0" presId="urn:microsoft.com/office/officeart/2005/8/layout/default#1"/>
    <dgm:cxn modelId="{AA6AABA5-DD6A-40F5-8D5A-150D5C13EE19}" type="presParOf" srcId="{E0F44BCC-BB6B-470C-8F07-825685E6A2C6}" destId="{D0423CC0-6C68-4424-957B-D9BAC3FFB103}" srcOrd="2" destOrd="0" presId="urn:microsoft.com/office/officeart/2005/8/layout/default#1"/>
    <dgm:cxn modelId="{0C8D9DAD-3993-460D-91DD-597DBD15FB58}" type="presParOf" srcId="{E0F44BCC-BB6B-470C-8F07-825685E6A2C6}" destId="{D51EE354-FB28-49F4-B3D7-D1567C1EDBD7}" srcOrd="3" destOrd="0" presId="urn:microsoft.com/office/officeart/2005/8/layout/default#1"/>
    <dgm:cxn modelId="{48089489-C1B6-45F0-AB08-23B788C3CDCC}" type="presParOf" srcId="{E0F44BCC-BB6B-470C-8F07-825685E6A2C6}" destId="{1C7DDCAB-796E-4A86-A7CB-4320FA6A44D5}" srcOrd="4" destOrd="0" presId="urn:microsoft.com/office/officeart/2005/8/layout/default#1"/>
    <dgm:cxn modelId="{00B57338-4058-470E-B62F-61D1F669303D}" type="presParOf" srcId="{E0F44BCC-BB6B-470C-8F07-825685E6A2C6}" destId="{9BBB20C1-58B0-4DD5-9BCC-729F77C37BC9}" srcOrd="5" destOrd="0" presId="urn:microsoft.com/office/officeart/2005/8/layout/default#1"/>
    <dgm:cxn modelId="{6BCDFDFD-D0C1-4F9C-83DF-33186C1C67B4}" type="presParOf" srcId="{E0F44BCC-BB6B-470C-8F07-825685E6A2C6}" destId="{9B86F42F-DC8D-434C-BBF9-F8BCC7EE3528}" srcOrd="6" destOrd="0" presId="urn:microsoft.com/office/officeart/2005/8/layout/default#1"/>
    <dgm:cxn modelId="{16657320-390D-4AE7-895B-0504A8067525}" type="presParOf" srcId="{E0F44BCC-BB6B-470C-8F07-825685E6A2C6}" destId="{D30C9EE8-8259-4B78-99EC-BDBB8D0BDCDE}" srcOrd="7" destOrd="0" presId="urn:microsoft.com/office/officeart/2005/8/layout/default#1"/>
    <dgm:cxn modelId="{711A2450-A202-4A48-89C6-D214822A4AE7}" type="presParOf" srcId="{E0F44BCC-BB6B-470C-8F07-825685E6A2C6}" destId="{044304EA-85D1-4EB8-B350-B58AC6C7EC8D}" srcOrd="8" destOrd="0" presId="urn:microsoft.com/office/officeart/2005/8/layout/default#1"/>
    <dgm:cxn modelId="{9D570467-ADC0-470D-AFE4-BC2CFCA8FE00}" type="presParOf" srcId="{E0F44BCC-BB6B-470C-8F07-825685E6A2C6}" destId="{BD2E4613-206D-4CEF-9C85-FEEC13608524}" srcOrd="9" destOrd="0" presId="urn:microsoft.com/office/officeart/2005/8/layout/default#1"/>
    <dgm:cxn modelId="{E15953BC-453E-46B4-B73B-C4FD57FB6BA4}" type="presParOf" srcId="{E0F44BCC-BB6B-470C-8F07-825685E6A2C6}" destId="{2C2F319F-3B74-4D23-A3A1-F87D6DA315C5}" srcOrd="10" destOrd="0" presId="urn:microsoft.com/office/officeart/2005/8/layout/default#1"/>
    <dgm:cxn modelId="{2280A3CC-B8E7-4C75-8321-266731B7966F}" type="presParOf" srcId="{E0F44BCC-BB6B-470C-8F07-825685E6A2C6}" destId="{9D944F3A-4BC6-4324-8038-90BDADBACAFB}" srcOrd="11" destOrd="0" presId="urn:microsoft.com/office/officeart/2005/8/layout/default#1"/>
    <dgm:cxn modelId="{11E7470A-47AA-4ACE-BC53-5BEC02E8668B}" type="presParOf" srcId="{E0F44BCC-BB6B-470C-8F07-825685E6A2C6}" destId="{9553E94C-1887-4A6A-ACE1-BDF169883C46}" srcOrd="12" destOrd="0" presId="urn:microsoft.com/office/officeart/2005/8/layout/default#1"/>
    <dgm:cxn modelId="{FCA1A0D9-5E12-4F0B-B39F-A4283C170C29}" type="presParOf" srcId="{E0F44BCC-BB6B-470C-8F07-825685E6A2C6}" destId="{3296DB10-64D2-465C-AAA3-D80D50781786}" srcOrd="13" destOrd="0" presId="urn:microsoft.com/office/officeart/2005/8/layout/default#1"/>
    <dgm:cxn modelId="{434B21CA-FB0A-4F8D-8A51-B7A30B1F0FDA}" type="presParOf" srcId="{E0F44BCC-BB6B-470C-8F07-825685E6A2C6}" destId="{C32FCCF6-DD32-4DD1-8F81-8585DEC5DD8E}" srcOrd="14" destOrd="0" presId="urn:microsoft.com/office/officeart/2005/8/layout/default#1"/>
    <dgm:cxn modelId="{4B7C06FF-04E4-42CC-916D-525B7E3A28FC}" type="presParOf" srcId="{E0F44BCC-BB6B-470C-8F07-825685E6A2C6}" destId="{704D0B66-D232-424D-970C-29EE7405A8FE}" srcOrd="15" destOrd="0" presId="urn:microsoft.com/office/officeart/2005/8/layout/default#1"/>
    <dgm:cxn modelId="{1D3067C5-A281-4FE1-8395-6C76648BCD46}" type="presParOf" srcId="{E0F44BCC-BB6B-470C-8F07-825685E6A2C6}" destId="{44DC4F0B-1C7A-4CF9-A412-D04B3DFAB094}" srcOrd="16" destOrd="0" presId="urn:microsoft.com/office/officeart/2005/8/layout/default#1"/>
    <dgm:cxn modelId="{D9A95813-362A-42F8-A351-8048610EA878}" type="presParOf" srcId="{E0F44BCC-BB6B-470C-8F07-825685E6A2C6}" destId="{8BA53229-88E8-4CF1-9076-F35D729A7CDA}" srcOrd="17" destOrd="0" presId="urn:microsoft.com/office/officeart/2005/8/layout/default#1"/>
    <dgm:cxn modelId="{D0215833-C257-4972-B12A-EB7B535D990F}" type="presParOf" srcId="{E0F44BCC-BB6B-470C-8F07-825685E6A2C6}" destId="{DB267A06-8FCE-42E9-B7BD-1AA58B653DB1}" srcOrd="18" destOrd="0" presId="urn:microsoft.com/office/officeart/2005/8/layout/default#1"/>
    <dgm:cxn modelId="{3AC5CA94-960C-428A-B8A4-FB47A3CD1384}" type="presParOf" srcId="{E0F44BCC-BB6B-470C-8F07-825685E6A2C6}" destId="{DF693B2B-1256-47ED-A865-351E4AB906EB}" srcOrd="19" destOrd="0" presId="urn:microsoft.com/office/officeart/2005/8/layout/default#1"/>
    <dgm:cxn modelId="{DB85596A-087E-47B8-A23C-4E1E75DC4EE6}" type="presParOf" srcId="{E0F44BCC-BB6B-470C-8F07-825685E6A2C6}" destId="{D7523FD3-8AAD-4A10-9826-1796CC2327EE}"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A983A-B728-4A7C-924D-991C4241FD5B}">
      <dsp:nvSpPr>
        <dsp:cNvPr id="0" name=""/>
        <dsp:cNvSpPr/>
      </dsp:nvSpPr>
      <dsp:spPr>
        <a:xfrm>
          <a:off x="2411" y="335160"/>
          <a:ext cx="1912739" cy="1147643"/>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Classroom Phones</a:t>
          </a:r>
          <a:endParaRPr lang="en-US" sz="2100" b="1" kern="1200" dirty="0"/>
        </a:p>
      </dsp:txBody>
      <dsp:txXfrm>
        <a:off x="2411" y="335160"/>
        <a:ext cx="1912739" cy="1147643"/>
      </dsp:txXfrm>
    </dsp:sp>
    <dsp:sp modelId="{D0423CC0-6C68-4424-957B-D9BAC3FFB103}">
      <dsp:nvSpPr>
        <dsp:cNvPr id="0" name=""/>
        <dsp:cNvSpPr/>
      </dsp:nvSpPr>
      <dsp:spPr>
        <a:xfrm>
          <a:off x="2106423" y="335160"/>
          <a:ext cx="1912739" cy="1147643"/>
        </a:xfrm>
        <a:prstGeom prst="rect">
          <a:avLst/>
        </a:prstGeom>
        <a:solidFill>
          <a:schemeClr val="accent5">
            <a:hueOff val="-993388"/>
            <a:satOff val="3981"/>
            <a:lumOff val="86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Website</a:t>
          </a:r>
        </a:p>
      </dsp:txBody>
      <dsp:txXfrm>
        <a:off x="2106423" y="335160"/>
        <a:ext cx="1912739" cy="1147643"/>
      </dsp:txXfrm>
    </dsp:sp>
    <dsp:sp modelId="{1C7DDCAB-796E-4A86-A7CB-4320FA6A44D5}">
      <dsp:nvSpPr>
        <dsp:cNvPr id="0" name=""/>
        <dsp:cNvSpPr/>
      </dsp:nvSpPr>
      <dsp:spPr>
        <a:xfrm>
          <a:off x="4210436" y="335160"/>
          <a:ext cx="1912739" cy="1147643"/>
        </a:xfrm>
        <a:prstGeom prst="rect">
          <a:avLst/>
        </a:prstGeom>
        <a:solidFill>
          <a:schemeClr val="accent5">
            <a:hueOff val="-1986775"/>
            <a:satOff val="7962"/>
            <a:lumOff val="172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EMAIL</a:t>
          </a:r>
        </a:p>
      </dsp:txBody>
      <dsp:txXfrm>
        <a:off x="4210436" y="335160"/>
        <a:ext cx="1912739" cy="1147643"/>
      </dsp:txXfrm>
    </dsp:sp>
    <dsp:sp modelId="{9B86F42F-DC8D-434C-BBF9-F8BCC7EE3528}">
      <dsp:nvSpPr>
        <dsp:cNvPr id="0" name=""/>
        <dsp:cNvSpPr/>
      </dsp:nvSpPr>
      <dsp:spPr>
        <a:xfrm>
          <a:off x="6314449" y="335160"/>
          <a:ext cx="1912739" cy="1147643"/>
        </a:xfrm>
        <a:prstGeom prst="rect">
          <a:avLst/>
        </a:prstGeom>
        <a:solidFill>
          <a:schemeClr val="accent5">
            <a:hueOff val="-2980163"/>
            <a:satOff val="11943"/>
            <a:lumOff val="258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Blackboard</a:t>
          </a:r>
        </a:p>
      </dsp:txBody>
      <dsp:txXfrm>
        <a:off x="6314449" y="335160"/>
        <a:ext cx="1912739" cy="1147643"/>
      </dsp:txXfrm>
    </dsp:sp>
    <dsp:sp modelId="{044304EA-85D1-4EB8-B350-B58AC6C7EC8D}">
      <dsp:nvSpPr>
        <dsp:cNvPr id="0" name=""/>
        <dsp:cNvSpPr/>
      </dsp:nvSpPr>
      <dsp:spPr>
        <a:xfrm>
          <a:off x="2411" y="1674078"/>
          <a:ext cx="1912739" cy="1147643"/>
        </a:xfrm>
        <a:prstGeom prst="rect">
          <a:avLst/>
        </a:prstGeom>
        <a:solidFill>
          <a:schemeClr val="accent5">
            <a:hueOff val="-3973551"/>
            <a:satOff val="15924"/>
            <a:lumOff val="345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100" b="1" i="0" u="none" strike="noStrike" kern="1200" cap="none" normalizeH="0" baseline="0" dirty="0" smtClean="0">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TV CRAWL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100" b="1" i="0" u="none" strike="noStrike" kern="1200" cap="none" normalizeH="0" baseline="0" dirty="0" smtClean="0">
            <a:ln/>
            <a:effectLst/>
          </a:endParaRPr>
        </a:p>
      </dsp:txBody>
      <dsp:txXfrm>
        <a:off x="2411" y="1674078"/>
        <a:ext cx="1912739" cy="1147643"/>
      </dsp:txXfrm>
    </dsp:sp>
    <dsp:sp modelId="{2C2F319F-3B74-4D23-A3A1-F87D6DA315C5}">
      <dsp:nvSpPr>
        <dsp:cNvPr id="0" name=""/>
        <dsp:cNvSpPr/>
      </dsp:nvSpPr>
      <dsp:spPr>
        <a:xfrm>
          <a:off x="2106423" y="1674078"/>
          <a:ext cx="1912739" cy="1147643"/>
        </a:xfrm>
        <a:prstGeom prst="rect">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Visual Messaging System</a:t>
          </a:r>
        </a:p>
      </dsp:txBody>
      <dsp:txXfrm>
        <a:off x="2106423" y="1674078"/>
        <a:ext cx="1912739" cy="1147643"/>
      </dsp:txXfrm>
    </dsp:sp>
    <dsp:sp modelId="{9553E94C-1887-4A6A-ACE1-BDF169883C46}">
      <dsp:nvSpPr>
        <dsp:cNvPr id="0" name=""/>
        <dsp:cNvSpPr/>
      </dsp:nvSpPr>
      <dsp:spPr>
        <a:xfrm>
          <a:off x="4210436" y="1674078"/>
          <a:ext cx="1912739" cy="1147643"/>
        </a:xfrm>
        <a:prstGeom prst="rect">
          <a:avLst/>
        </a:prstGeom>
        <a:solidFill>
          <a:schemeClr val="accent5">
            <a:hueOff val="-5960326"/>
            <a:satOff val="23887"/>
            <a:lumOff val="517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Pop Up Alerts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(Networked Computers)</a:t>
          </a:r>
          <a:r>
            <a:rPr kumimoji="0" lang="en-US" sz="2100" b="0" i="0" u="none" strike="noStrike" kern="1200" cap="none" normalizeH="0" baseline="0" dirty="0" smtClean="0">
              <a:ln/>
              <a:effectLst/>
            </a:rPr>
            <a:t> </a:t>
          </a:r>
        </a:p>
      </dsp:txBody>
      <dsp:txXfrm>
        <a:off x="4210436" y="1674078"/>
        <a:ext cx="1912739" cy="1147643"/>
      </dsp:txXfrm>
    </dsp:sp>
    <dsp:sp modelId="{C32FCCF6-DD32-4DD1-8F81-8585DEC5DD8E}">
      <dsp:nvSpPr>
        <dsp:cNvPr id="0" name=""/>
        <dsp:cNvSpPr/>
      </dsp:nvSpPr>
      <dsp:spPr>
        <a:xfrm>
          <a:off x="6314449" y="1674078"/>
          <a:ext cx="1912739" cy="1147643"/>
        </a:xfrm>
        <a:prstGeom prst="rect">
          <a:avLst/>
        </a:prstGeom>
        <a:solidFill>
          <a:schemeClr val="accent5">
            <a:hueOff val="-6953714"/>
            <a:satOff val="27868"/>
            <a:lumOff val="604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AM Radio Transmitter </a:t>
          </a:r>
        </a:p>
      </dsp:txBody>
      <dsp:txXfrm>
        <a:off x="6314449" y="1674078"/>
        <a:ext cx="1912739" cy="1147643"/>
      </dsp:txXfrm>
    </dsp:sp>
    <dsp:sp modelId="{44DC4F0B-1C7A-4CF9-A412-D04B3DFAB094}">
      <dsp:nvSpPr>
        <dsp:cNvPr id="0" name=""/>
        <dsp:cNvSpPr/>
      </dsp:nvSpPr>
      <dsp:spPr>
        <a:xfrm>
          <a:off x="1054417" y="3012995"/>
          <a:ext cx="1912739" cy="1147643"/>
        </a:xfrm>
        <a:prstGeom prst="rect">
          <a:avLst/>
        </a:prstGeom>
        <a:solidFill>
          <a:schemeClr val="accent5">
            <a:hueOff val="-7947101"/>
            <a:satOff val="31849"/>
            <a:lumOff val="690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Early Warning Alert System</a:t>
          </a:r>
        </a:p>
      </dsp:txBody>
      <dsp:txXfrm>
        <a:off x="1054417" y="3012995"/>
        <a:ext cx="1912739" cy="1147643"/>
      </dsp:txXfrm>
    </dsp:sp>
    <dsp:sp modelId="{DB267A06-8FCE-42E9-B7BD-1AA58B653DB1}">
      <dsp:nvSpPr>
        <dsp:cNvPr id="0" name=""/>
        <dsp:cNvSpPr/>
      </dsp:nvSpPr>
      <dsp:spPr>
        <a:xfrm>
          <a:off x="3158430" y="3012995"/>
          <a:ext cx="1912739" cy="1147643"/>
        </a:xfrm>
        <a:prstGeom prst="rect">
          <a:avLst/>
        </a:prstGeom>
        <a:solidFill>
          <a:schemeClr val="accent5">
            <a:hueOff val="-8940489"/>
            <a:satOff val="35830"/>
            <a:lumOff val="776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kern="1200" cap="none" normalizeH="0" baseline="0" dirty="0" smtClean="0">
              <a:ln/>
              <a:effectLst/>
            </a:rPr>
            <a:t>NOVA Alert</a:t>
          </a:r>
          <a:r>
            <a:rPr kumimoji="0" lang="en-US" sz="1400" b="1" i="0" u="none" strike="noStrike" kern="1200" cap="none" normalizeH="0" baseline="0" dirty="0" smtClean="0">
              <a:ln/>
              <a:effectLst/>
            </a:rPr>
            <a:t>(Text Messaging)</a:t>
          </a:r>
        </a:p>
      </dsp:txBody>
      <dsp:txXfrm>
        <a:off x="3158430" y="3012995"/>
        <a:ext cx="1912739" cy="1147643"/>
      </dsp:txXfrm>
    </dsp:sp>
    <dsp:sp modelId="{D7523FD3-8AAD-4A10-9826-1796CC2327EE}">
      <dsp:nvSpPr>
        <dsp:cNvPr id="0" name=""/>
        <dsp:cNvSpPr/>
      </dsp:nvSpPr>
      <dsp:spPr>
        <a:xfrm>
          <a:off x="5262443" y="3012995"/>
          <a:ext cx="1912739" cy="1147643"/>
        </a:xfrm>
        <a:prstGeom prst="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smtClean="0">
              <a:ln/>
              <a:effectLst/>
            </a:rPr>
            <a:t>800 MHZ Radios</a:t>
          </a:r>
        </a:p>
      </dsp:txBody>
      <dsp:txXfrm>
        <a:off x="5262443" y="3012995"/>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435B8D8D-BD0A-4F75-AE22-5E33C974AC71}" type="slidenum">
              <a:rPr lang="en-US" smtClean="0"/>
              <a:pPr/>
              <a:t>‹#›</a:t>
            </a:fld>
            <a:endParaRPr lang="en-US"/>
          </a:p>
        </p:txBody>
      </p:sp>
    </p:spTree>
    <p:extLst>
      <p:ext uri="{BB962C8B-B14F-4D97-AF65-F5344CB8AC3E}">
        <p14:creationId xmlns:p14="http://schemas.microsoft.com/office/powerpoint/2010/main" val="93646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479622B2-F03B-408B-9D7A-C54EDA34A99A}" type="datetimeFigureOut">
              <a:rPr lang="en-US" smtClean="0"/>
              <a:pPr/>
              <a:t>8/20/2014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43E5542D-A7A3-41DB-8230-2322427038BE}" type="slidenum">
              <a:rPr lang="en-US" smtClean="0"/>
              <a:pPr/>
              <a:t>‹#›</a:t>
            </a:fld>
            <a:endParaRPr lang="en-US"/>
          </a:p>
        </p:txBody>
      </p:sp>
    </p:spTree>
    <p:extLst>
      <p:ext uri="{BB962C8B-B14F-4D97-AF65-F5344CB8AC3E}">
        <p14:creationId xmlns:p14="http://schemas.microsoft.com/office/powerpoint/2010/main" val="138373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5542D-A7A3-41DB-8230-2322427038BE}" type="slidenum">
              <a:rPr lang="en-US" smtClean="0"/>
              <a:pPr/>
              <a:t>11</a:t>
            </a:fld>
            <a:endParaRPr lang="en-US"/>
          </a:p>
        </p:txBody>
      </p:sp>
    </p:spTree>
    <p:extLst>
      <p:ext uri="{BB962C8B-B14F-4D97-AF65-F5344CB8AC3E}">
        <p14:creationId xmlns:p14="http://schemas.microsoft.com/office/powerpoint/2010/main" val="187149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F3A3A-4C8F-4E64-8C59-D049C0955671}" type="slidenum">
              <a:rPr lang="en-US" smtClean="0"/>
              <a:pPr/>
              <a:t>‹#›</a:t>
            </a:fld>
            <a:endParaRPr lang="en-US"/>
          </a:p>
        </p:txBody>
      </p:sp>
    </p:spTree>
    <p:extLst>
      <p:ext uri="{BB962C8B-B14F-4D97-AF65-F5344CB8AC3E}">
        <p14:creationId xmlns:p14="http://schemas.microsoft.com/office/powerpoint/2010/main" val="101773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2D195-7D9C-419F-AEEB-2FCDCA3D1421}" type="slidenum">
              <a:rPr lang="en-US" smtClean="0"/>
              <a:pPr/>
              <a:t>‹#›</a:t>
            </a:fld>
            <a:endParaRPr lang="en-US"/>
          </a:p>
        </p:txBody>
      </p:sp>
    </p:spTree>
    <p:extLst>
      <p:ext uri="{BB962C8B-B14F-4D97-AF65-F5344CB8AC3E}">
        <p14:creationId xmlns:p14="http://schemas.microsoft.com/office/powerpoint/2010/main" val="379516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4E09E-DEFE-4BC8-AC69-E6A7E30D127D}" type="slidenum">
              <a:rPr lang="en-US" smtClean="0"/>
              <a:pPr/>
              <a:t>‹#›</a:t>
            </a:fld>
            <a:endParaRPr lang="en-US"/>
          </a:p>
        </p:txBody>
      </p:sp>
    </p:spTree>
    <p:extLst>
      <p:ext uri="{BB962C8B-B14F-4D97-AF65-F5344CB8AC3E}">
        <p14:creationId xmlns:p14="http://schemas.microsoft.com/office/powerpoint/2010/main" val="166440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DF3F8001-FA54-4F2A-899C-F59599019DB5}" type="slidenum">
              <a:rPr lang="en-US"/>
              <a:pPr/>
              <a:t>‹#›</a:t>
            </a:fld>
            <a:endParaRPr lang="en-US" dirty="0"/>
          </a:p>
        </p:txBody>
      </p:sp>
    </p:spTree>
    <p:extLst>
      <p:ext uri="{BB962C8B-B14F-4D97-AF65-F5344CB8AC3E}">
        <p14:creationId xmlns:p14="http://schemas.microsoft.com/office/powerpoint/2010/main" val="241862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BE0A09-DE8F-42F7-A58B-6895A57D8806}" type="slidenum">
              <a:rPr lang="en-US"/>
              <a:pPr/>
              <a:t>‹#›</a:t>
            </a:fld>
            <a:endParaRPr lang="en-US" dirty="0"/>
          </a:p>
        </p:txBody>
      </p:sp>
    </p:spTree>
    <p:extLst>
      <p:ext uri="{BB962C8B-B14F-4D97-AF65-F5344CB8AC3E}">
        <p14:creationId xmlns:p14="http://schemas.microsoft.com/office/powerpoint/2010/main" val="375811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1590-2595-48FD-A62A-68EEEA383212}" type="slidenum">
              <a:rPr lang="en-US" smtClean="0"/>
              <a:pPr/>
              <a:t>‹#›</a:t>
            </a:fld>
            <a:endParaRPr lang="en-US"/>
          </a:p>
        </p:txBody>
      </p:sp>
    </p:spTree>
    <p:extLst>
      <p:ext uri="{BB962C8B-B14F-4D97-AF65-F5344CB8AC3E}">
        <p14:creationId xmlns:p14="http://schemas.microsoft.com/office/powerpoint/2010/main" val="290815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0ED77-D6C8-4214-BE21-0FF6C39CD777}" type="slidenum">
              <a:rPr lang="en-US" smtClean="0"/>
              <a:pPr/>
              <a:t>‹#›</a:t>
            </a:fld>
            <a:endParaRPr lang="en-US"/>
          </a:p>
        </p:txBody>
      </p:sp>
    </p:spTree>
    <p:extLst>
      <p:ext uri="{BB962C8B-B14F-4D97-AF65-F5344CB8AC3E}">
        <p14:creationId xmlns:p14="http://schemas.microsoft.com/office/powerpoint/2010/main" val="199272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2E129-9F08-4738-9E56-4327A88D5F10}" type="slidenum">
              <a:rPr lang="en-US" smtClean="0"/>
              <a:pPr/>
              <a:t>‹#›</a:t>
            </a:fld>
            <a:endParaRPr lang="en-US"/>
          </a:p>
        </p:txBody>
      </p:sp>
    </p:spTree>
    <p:extLst>
      <p:ext uri="{BB962C8B-B14F-4D97-AF65-F5344CB8AC3E}">
        <p14:creationId xmlns:p14="http://schemas.microsoft.com/office/powerpoint/2010/main" val="125678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9DB60-3AB3-444D-88C7-8C2462070064}" type="slidenum">
              <a:rPr lang="en-US" smtClean="0"/>
              <a:pPr/>
              <a:t>‹#›</a:t>
            </a:fld>
            <a:endParaRPr lang="en-US"/>
          </a:p>
        </p:txBody>
      </p:sp>
    </p:spTree>
    <p:extLst>
      <p:ext uri="{BB962C8B-B14F-4D97-AF65-F5344CB8AC3E}">
        <p14:creationId xmlns:p14="http://schemas.microsoft.com/office/powerpoint/2010/main" val="75713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5F3D4-D079-4BCA-B749-1B05D988F5F9}" type="slidenum">
              <a:rPr lang="en-US" smtClean="0"/>
              <a:pPr/>
              <a:t>‹#›</a:t>
            </a:fld>
            <a:endParaRPr lang="en-US"/>
          </a:p>
        </p:txBody>
      </p:sp>
    </p:spTree>
    <p:extLst>
      <p:ext uri="{BB962C8B-B14F-4D97-AF65-F5344CB8AC3E}">
        <p14:creationId xmlns:p14="http://schemas.microsoft.com/office/powerpoint/2010/main" val="296744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348BA-148A-4766-97AA-A17140D6C707}" type="slidenum">
              <a:rPr lang="en-US" smtClean="0"/>
              <a:pPr/>
              <a:t>‹#›</a:t>
            </a:fld>
            <a:endParaRPr lang="en-US"/>
          </a:p>
        </p:txBody>
      </p:sp>
    </p:spTree>
    <p:extLst>
      <p:ext uri="{BB962C8B-B14F-4D97-AF65-F5344CB8AC3E}">
        <p14:creationId xmlns:p14="http://schemas.microsoft.com/office/powerpoint/2010/main" val="315609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009C9-17C9-459A-9CBE-4B9CE56A1A1E}" type="slidenum">
              <a:rPr lang="en-US" smtClean="0"/>
              <a:pPr/>
              <a:t>‹#›</a:t>
            </a:fld>
            <a:endParaRPr lang="en-US"/>
          </a:p>
        </p:txBody>
      </p:sp>
    </p:spTree>
    <p:extLst>
      <p:ext uri="{BB962C8B-B14F-4D97-AF65-F5344CB8AC3E}">
        <p14:creationId xmlns:p14="http://schemas.microsoft.com/office/powerpoint/2010/main" val="226382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41573-05FB-4652-990E-67AA10E83B93}" type="slidenum">
              <a:rPr lang="en-US" smtClean="0"/>
              <a:pPr/>
              <a:t>‹#›</a:t>
            </a:fld>
            <a:endParaRPr lang="en-US"/>
          </a:p>
        </p:txBody>
      </p:sp>
    </p:spTree>
    <p:extLst>
      <p:ext uri="{BB962C8B-B14F-4D97-AF65-F5344CB8AC3E}">
        <p14:creationId xmlns:p14="http://schemas.microsoft.com/office/powerpoint/2010/main" val="28410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D2766-5A82-43DF-B515-6FB8A4DF42A1}" type="slidenum">
              <a:rPr lang="en-US" smtClean="0"/>
              <a:pPr/>
              <a:t>‹#›</a:t>
            </a:fld>
            <a:endParaRPr lang="en-US"/>
          </a:p>
        </p:txBody>
      </p:sp>
    </p:spTree>
    <p:extLst>
      <p:ext uri="{BB962C8B-B14F-4D97-AF65-F5344CB8AC3E}">
        <p14:creationId xmlns:p14="http://schemas.microsoft.com/office/powerpoint/2010/main" val="3114012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alert.nvcc.ed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OEM@nvcc.edu" TargetMode="External"/><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www.ready.gov/" TargetMode="External"/><Relationship Id="rId4" Type="http://schemas.openxmlformats.org/officeDocument/2006/relationships/hyperlink" Target="http://www.nvcc.edu/emergenc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livesafemobile.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E348BA-148A-4766-97AA-A17140D6C707}" type="slidenum">
              <a:rPr lang="en-US" smtClean="0"/>
              <a:pPr/>
              <a:t>1</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pic>
        <p:nvPicPr>
          <p:cNvPr id="17" name="Content Placeholder 5" descr="CampusMontage.jpg"/>
          <p:cNvPicPr>
            <a:picLocks noChangeAspect="1"/>
          </p:cNvPicPr>
          <p:nvPr/>
        </p:nvPicPr>
        <p:blipFill>
          <a:blip r:embed="rId2" cstate="print"/>
          <a:stretch>
            <a:fillRect/>
          </a:stretch>
        </p:blipFill>
        <p:spPr>
          <a:xfrm>
            <a:off x="2362961" y="2858125"/>
            <a:ext cx="4190239" cy="3351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itle 1"/>
          <p:cNvSpPr txBox="1">
            <a:spLocks/>
          </p:cNvSpPr>
          <p:nvPr/>
        </p:nvSpPr>
        <p:spPr>
          <a:xfrm>
            <a:off x="457200" y="990599"/>
            <a:ext cx="8229600" cy="1422991"/>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chemeClr val="accent6">
                    <a:lumMod val="75000"/>
                  </a:schemeClr>
                </a:solidFill>
                <a:effectLst>
                  <a:outerShdw blurRad="38100" dist="38100" dir="2700000" algn="tl">
                    <a:srgbClr val="000000">
                      <a:alpha val="43137"/>
                    </a:srgbClr>
                  </a:outerShdw>
                </a:effectLst>
                <a:latin typeface="+mj-lt"/>
                <a:ea typeface="Adobe Fan Heiti Std B" pitchFamily="34" charset="-128"/>
              </a:rPr>
              <a:t>Emergency Procedures at NOVA:</a:t>
            </a:r>
          </a:p>
          <a:p>
            <a:r>
              <a:rPr lang="en-US" b="1" dirty="0" smtClean="0">
                <a:solidFill>
                  <a:schemeClr val="accent6">
                    <a:lumMod val="75000"/>
                  </a:schemeClr>
                </a:solidFill>
                <a:effectLst>
                  <a:outerShdw blurRad="38100" dist="38100" dir="2700000" algn="tl">
                    <a:srgbClr val="000000">
                      <a:alpha val="43137"/>
                    </a:srgbClr>
                  </a:outerShdw>
                </a:effectLst>
                <a:latin typeface="+mj-lt"/>
                <a:ea typeface="Adobe Fan Heiti Std B" pitchFamily="34" charset="-128"/>
              </a:rPr>
              <a:t>What Students Should Know</a:t>
            </a:r>
            <a:endParaRPr lang="en-US" b="1" dirty="0">
              <a:solidFill>
                <a:schemeClr val="accent6">
                  <a:lumMod val="75000"/>
                </a:schemeClr>
              </a:solidFill>
              <a:effectLst>
                <a:outerShdw blurRad="38100" dist="38100" dir="2700000" algn="tl">
                  <a:srgbClr val="000000">
                    <a:alpha val="43137"/>
                  </a:srgbClr>
                </a:outerShdw>
              </a:effectLst>
              <a:latin typeface="+mj-lt"/>
              <a:ea typeface="Adobe Fan Heiti Std B" pitchFamily="34" charset="-128"/>
            </a:endParaRPr>
          </a:p>
        </p:txBody>
      </p:sp>
    </p:spTree>
    <p:extLst>
      <p:ext uri="{BB962C8B-B14F-4D97-AF65-F5344CB8AC3E}">
        <p14:creationId xmlns:p14="http://schemas.microsoft.com/office/powerpoint/2010/main" val="299644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516974" y="6046400"/>
            <a:ext cx="2133600" cy="365125"/>
          </a:xfrm>
        </p:spPr>
        <p:txBody>
          <a:bodyPr/>
          <a:lstStyle/>
          <a:p>
            <a:fld id="{FCE348BA-148A-4766-97AA-A17140D6C707}" type="slidenum">
              <a:rPr lang="en-US" smtClean="0"/>
              <a:pPr/>
              <a:t>10</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762000"/>
            <a:ext cx="8229600" cy="13716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6000" b="1" dirty="0" smtClean="0">
                <a:solidFill>
                  <a:srgbClr val="FF0000"/>
                </a:solidFill>
                <a:effectLst>
                  <a:outerShdw blurRad="38100" dist="38100" dir="2700000" algn="tl">
                    <a:srgbClr val="000000">
                      <a:alpha val="43137"/>
                    </a:srgbClr>
                  </a:outerShdw>
                </a:effectLst>
              </a:rPr>
              <a:t>EMERGENCY PREPARATION</a:t>
            </a:r>
          </a:p>
          <a:p>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What You </a:t>
            </a:r>
            <a:r>
              <a:rPr lang="en-US" b="1" dirty="0">
                <a:effectLst>
                  <a:outerShdw blurRad="38100" dist="38100" dir="2700000" algn="tl">
                    <a:srgbClr val="000000">
                      <a:alpha val="43137"/>
                    </a:srgbClr>
                  </a:outerShdw>
                </a:effectLst>
                <a:latin typeface="Adobe Fan Heiti Std B" pitchFamily="34" charset="-128"/>
                <a:ea typeface="Adobe Fan Heiti Std B" pitchFamily="34" charset="-128"/>
              </a:rPr>
              <a:t>S</a:t>
            </a:r>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hould </a:t>
            </a:r>
            <a:r>
              <a:rPr lang="en-US" b="1" dirty="0">
                <a:effectLst>
                  <a:outerShdw blurRad="38100" dist="38100" dir="2700000" algn="tl">
                    <a:srgbClr val="000000">
                      <a:alpha val="43137"/>
                    </a:srgbClr>
                  </a:outerShdw>
                </a:effectLst>
                <a:latin typeface="Adobe Fan Heiti Std B" pitchFamily="34" charset="-128"/>
                <a:ea typeface="Adobe Fan Heiti Std B" pitchFamily="34" charset="-128"/>
              </a:rPr>
              <a:t>K</a:t>
            </a:r>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now:</a:t>
            </a:r>
            <a:endParaRPr lang="en-US" b="1" dirty="0">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13" name="Content Placeholder 2"/>
          <p:cNvSpPr txBox="1">
            <a:spLocks/>
          </p:cNvSpPr>
          <p:nvPr/>
        </p:nvSpPr>
        <p:spPr>
          <a:xfrm>
            <a:off x="522157" y="2157253"/>
            <a:ext cx="8099685" cy="570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smtClean="0">
                <a:effectLst>
                  <a:outerShdw blurRad="38100" dist="38100" dir="2700000" algn="tl">
                    <a:srgbClr val="000000">
                      <a:alpha val="43137"/>
                    </a:srgbClr>
                  </a:outerShdw>
                </a:effectLst>
                <a:ea typeface="Adobe Fan Heiti Std B" pitchFamily="34" charset="-128"/>
              </a:rPr>
              <a:t>Locations to Shelter-In-Place for a severe  weather event</a:t>
            </a:r>
            <a:endParaRPr lang="en-US" sz="2600" dirty="0" smtClean="0">
              <a:effectLst>
                <a:outerShdw blurRad="38100" dist="38100" dir="2700000" algn="tl">
                  <a:srgbClr val="000000">
                    <a:alpha val="43137"/>
                  </a:srgbClr>
                </a:outerShdw>
              </a:effectLst>
              <a:ea typeface="Adobe Fan Heiti Std B" pitchFamily="34"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601" y="2895600"/>
            <a:ext cx="1326799" cy="1940911"/>
          </a:xfrm>
          <a:prstGeom prst="rect">
            <a:avLst/>
          </a:prstGeom>
        </p:spPr>
      </p:pic>
      <p:sp>
        <p:nvSpPr>
          <p:cNvPr id="4" name="TextBox 3"/>
          <p:cNvSpPr txBox="1"/>
          <p:nvPr/>
        </p:nvSpPr>
        <p:spPr>
          <a:xfrm>
            <a:off x="403485" y="5046315"/>
            <a:ext cx="8382000" cy="830997"/>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mn-lt"/>
                <a:ea typeface="Adobe Fan Heiti Std B" pitchFamily="34" charset="-128"/>
              </a:rPr>
              <a:t>S</a:t>
            </a:r>
            <a:r>
              <a:rPr lang="en-US" sz="2400" dirty="0" smtClean="0">
                <a:effectLst>
                  <a:outerShdw blurRad="38100" dist="38100" dir="2700000" algn="tl">
                    <a:srgbClr val="000000">
                      <a:alpha val="43137"/>
                    </a:srgbClr>
                  </a:outerShdw>
                </a:effectLst>
                <a:latin typeface="+mn-lt"/>
                <a:ea typeface="Adobe Fan Heiti Std B" pitchFamily="34" charset="-128"/>
              </a:rPr>
              <a:t>helter </a:t>
            </a:r>
            <a:r>
              <a:rPr lang="en-US" sz="2400" dirty="0">
                <a:effectLst>
                  <a:outerShdw blurRad="38100" dist="38100" dir="2700000" algn="tl">
                    <a:srgbClr val="000000">
                      <a:alpha val="43137"/>
                    </a:srgbClr>
                  </a:outerShdw>
                </a:effectLst>
                <a:latin typeface="+mn-lt"/>
                <a:ea typeface="Adobe Fan Heiti Std B" pitchFamily="34" charset="-128"/>
              </a:rPr>
              <a:t>in these </a:t>
            </a:r>
            <a:r>
              <a:rPr lang="en-US" sz="2400" dirty="0" smtClean="0">
                <a:effectLst>
                  <a:outerShdw blurRad="38100" dist="38100" dir="2700000" algn="tl">
                    <a:srgbClr val="000000">
                      <a:alpha val="43137"/>
                    </a:srgbClr>
                  </a:outerShdw>
                </a:effectLst>
                <a:latin typeface="+mn-lt"/>
                <a:ea typeface="Adobe Fan Heiti Std B" pitchFamily="34" charset="-128"/>
              </a:rPr>
              <a:t>designated locations if the area is under a </a:t>
            </a:r>
            <a:r>
              <a:rPr lang="en-US" sz="2400" dirty="0">
                <a:effectLst>
                  <a:outerShdw blurRad="38100" dist="38100" dir="2700000" algn="tl">
                    <a:srgbClr val="000000">
                      <a:alpha val="43137"/>
                    </a:srgbClr>
                  </a:outerShdw>
                </a:effectLst>
                <a:latin typeface="+mn-lt"/>
                <a:ea typeface="Adobe Fan Heiti Std B" pitchFamily="34" charset="-128"/>
              </a:rPr>
              <a:t>Tornado </a:t>
            </a:r>
            <a:r>
              <a:rPr lang="en-US" sz="2400" dirty="0" smtClean="0">
                <a:effectLst>
                  <a:outerShdw blurRad="38100" dist="38100" dir="2700000" algn="tl">
                    <a:srgbClr val="000000">
                      <a:alpha val="43137"/>
                    </a:srgbClr>
                  </a:outerShdw>
                </a:effectLst>
                <a:latin typeface="+mn-lt"/>
                <a:ea typeface="Adobe Fan Heiti Std B" pitchFamily="34" charset="-128"/>
              </a:rPr>
              <a:t>Warning </a:t>
            </a:r>
            <a:r>
              <a:rPr lang="en-US" sz="2400" dirty="0">
                <a:effectLst>
                  <a:outerShdw blurRad="38100" dist="38100" dir="2700000" algn="tl">
                    <a:srgbClr val="000000">
                      <a:alpha val="43137"/>
                    </a:srgbClr>
                  </a:outerShdw>
                </a:effectLst>
                <a:latin typeface="+mn-lt"/>
                <a:ea typeface="Adobe Fan Heiti Std B" pitchFamily="34" charset="-128"/>
              </a:rPr>
              <a:t>or other hazardous weather </a:t>
            </a:r>
            <a:r>
              <a:rPr lang="en-US" sz="2400" dirty="0" smtClean="0">
                <a:effectLst>
                  <a:outerShdw blurRad="38100" dist="38100" dir="2700000" algn="tl">
                    <a:srgbClr val="000000">
                      <a:alpha val="43137"/>
                    </a:srgbClr>
                  </a:outerShdw>
                </a:effectLst>
                <a:latin typeface="+mn-lt"/>
                <a:ea typeface="Adobe Fan Heiti Std B" pitchFamily="34" charset="-128"/>
              </a:rPr>
              <a:t>condition.</a:t>
            </a:r>
          </a:p>
        </p:txBody>
      </p:sp>
    </p:spTree>
    <p:extLst>
      <p:ext uri="{BB962C8B-B14F-4D97-AF65-F5344CB8AC3E}">
        <p14:creationId xmlns:p14="http://schemas.microsoft.com/office/powerpoint/2010/main" val="152436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jjmiller\AppData\Local\Microsoft\Windows\Temporary Internet Files\Content.Outlook\8XY1MWVS\14-411 OEM coin_side2 (2).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11</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3543300" y="838200"/>
            <a:ext cx="20574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FIRE</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Activate the fire alarm</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Call 911 if possible</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Feel doors with the back of your hand before opening</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Do not use elevators</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Evacuate the building</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If time, conditions and safety permit, take your personal belongings with you</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Once outside, move away from the building and to a designated Assembly </a:t>
            </a:r>
            <a:r>
              <a:rPr lang="en-US" sz="2800" dirty="0">
                <a:effectLst>
                  <a:outerShdw blurRad="38100" dist="38100" dir="2700000" algn="tl">
                    <a:srgbClr val="000000">
                      <a:alpha val="43137"/>
                    </a:srgbClr>
                  </a:outerShdw>
                </a:effectLst>
                <a:ea typeface="Adobe Fan Heiti Std B" pitchFamily="34" charset="-128"/>
              </a:rPr>
              <a:t>A</a:t>
            </a:r>
            <a:r>
              <a:rPr lang="en-US" sz="2800" dirty="0" smtClean="0">
                <a:effectLst>
                  <a:outerShdw blurRad="38100" dist="38100" dir="2700000" algn="tl">
                    <a:srgbClr val="000000">
                      <a:alpha val="43137"/>
                    </a:srgbClr>
                  </a:outerShdw>
                </a:effectLst>
                <a:ea typeface="Adobe Fan Heiti Std B" pitchFamily="34" charset="-128"/>
              </a:rPr>
              <a:t>rea</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Do not re-enter buildings until instructed to do so</a:t>
            </a:r>
            <a:endParaRPr lang="en-US" dirty="0" smtClean="0">
              <a:effectLst>
                <a:outerShdw blurRad="38100" dist="38100" dir="2700000" algn="tl">
                  <a:srgbClr val="000000">
                    <a:alpha val="43137"/>
                  </a:srgbClr>
                </a:outerShdw>
              </a:effectLst>
            </a:endParaRPr>
          </a:p>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8" y="1600199"/>
            <a:ext cx="609601" cy="84214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407" y="3046412"/>
            <a:ext cx="1005985" cy="1066799"/>
          </a:xfrm>
          <a:prstGeom prst="rect">
            <a:avLst/>
          </a:prstGeom>
        </p:spPr>
      </p:pic>
    </p:spTree>
    <p:extLst>
      <p:ext uri="{BB962C8B-B14F-4D97-AF65-F5344CB8AC3E}">
        <p14:creationId xmlns:p14="http://schemas.microsoft.com/office/powerpoint/2010/main" val="424527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12</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8382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Hazardous Materials</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905000"/>
            <a:ext cx="82296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Move away from the site of the hazard to a safe location</a:t>
            </a:r>
          </a:p>
          <a:p>
            <a:pPr>
              <a:lnSpc>
                <a:spcPct val="90000"/>
              </a:lnSpc>
            </a:pPr>
            <a:r>
              <a:rPr lang="en-US" sz="2800" dirty="0">
                <a:effectLst>
                  <a:outerShdw blurRad="38100" dist="38100" dir="2700000" algn="tl">
                    <a:srgbClr val="000000">
                      <a:alpha val="43137"/>
                    </a:srgbClr>
                  </a:outerShdw>
                </a:effectLst>
                <a:ea typeface="Adobe Fan Heiti Std B" pitchFamily="34" charset="-128"/>
              </a:rPr>
              <a:t>C</a:t>
            </a:r>
            <a:r>
              <a:rPr lang="en-US" sz="2800" dirty="0" smtClean="0">
                <a:effectLst>
                  <a:outerShdw blurRad="38100" dist="38100" dir="2700000" algn="tl">
                    <a:srgbClr val="000000">
                      <a:alpha val="43137"/>
                    </a:srgbClr>
                  </a:outerShdw>
                </a:effectLst>
                <a:ea typeface="Adobe Fan Heiti Std B" pitchFamily="34" charset="-128"/>
              </a:rPr>
              <a:t>all 911</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Follow instructions of Emergency Personnel</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Alert others to stay clear of the area</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Notify Emergency Personnel if you have been exposed to the hazard or have information about its release</a:t>
            </a:r>
          </a:p>
          <a:p>
            <a:endParaRPr lang="en-US" dirty="0"/>
          </a:p>
        </p:txBody>
      </p:sp>
    </p:spTree>
    <p:extLst>
      <p:ext uri="{BB962C8B-B14F-4D97-AF65-F5344CB8AC3E}">
        <p14:creationId xmlns:p14="http://schemas.microsoft.com/office/powerpoint/2010/main" val="15261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13</a:t>
            </a:fld>
            <a:endParaRPr lang="en-US" dirty="0"/>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3"/>
          <p:cNvSpPr txBox="1">
            <a:spLocks/>
          </p:cNvSpPr>
          <p:nvPr/>
        </p:nvSpPr>
        <p:spPr>
          <a:xfrm>
            <a:off x="533400" y="7620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Tornado</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526497"/>
            <a:ext cx="8229600" cy="48850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r>
              <a:rPr lang="en-US" sz="2200" dirty="0" smtClean="0">
                <a:effectLst>
                  <a:outerShdw blurRad="38100" dist="38100" dir="2700000" algn="tl">
                    <a:srgbClr val="000000">
                      <a:alpha val="43137"/>
                    </a:srgbClr>
                  </a:outerShdw>
                </a:effectLst>
                <a:ea typeface="Adobe Fan Heiti Std B" pitchFamily="34" charset="-128"/>
              </a:rPr>
              <a:t>If the area is under a Tornado WARNING, seek shelter immediately.  Go immediately to:</a:t>
            </a:r>
          </a:p>
          <a:p>
            <a:pPr>
              <a:lnSpc>
                <a:spcPct val="90000"/>
              </a:lnSpc>
              <a:buFont typeface="Arial" pitchFamily="34" charset="0"/>
              <a:buNone/>
            </a:pPr>
            <a:endParaRPr lang="en-US" sz="2200" dirty="0" smtClean="0">
              <a:effectLst>
                <a:outerShdw blurRad="38100" dist="38100" dir="2700000" algn="tl">
                  <a:srgbClr val="000000">
                    <a:alpha val="43137"/>
                  </a:srgbClr>
                </a:outerShdw>
              </a:effectLst>
              <a:ea typeface="Adobe Fan Heiti Std B" pitchFamily="34" charset="-128"/>
            </a:endParaRPr>
          </a:p>
          <a:p>
            <a:pPr lvl="1">
              <a:lnSpc>
                <a:spcPct val="90000"/>
              </a:lnSpc>
            </a:pPr>
            <a:r>
              <a:rPr lang="en-US" sz="2200" dirty="0" smtClean="0">
                <a:effectLst>
                  <a:outerShdw blurRad="38100" dist="38100" dir="2700000" algn="tl">
                    <a:srgbClr val="000000">
                      <a:alpha val="43137"/>
                    </a:srgbClr>
                  </a:outerShdw>
                </a:effectLst>
                <a:ea typeface="Adobe Fan Heiti Std B" pitchFamily="34" charset="-128"/>
              </a:rPr>
              <a:t>The nearest Severe Weather Shelter Area</a:t>
            </a:r>
          </a:p>
          <a:p>
            <a:pPr marL="0" indent="0" algn="ctr">
              <a:lnSpc>
                <a:spcPct val="90000"/>
              </a:lnSpc>
              <a:buNone/>
            </a:pPr>
            <a:r>
              <a:rPr lang="en-US" sz="2200" dirty="0" smtClean="0">
                <a:effectLst>
                  <a:outerShdw blurRad="38100" dist="38100" dir="2700000" algn="tl">
                    <a:srgbClr val="000000">
                      <a:alpha val="43137"/>
                    </a:srgbClr>
                  </a:outerShdw>
                </a:effectLst>
                <a:ea typeface="Adobe Fan Heiti Std B" pitchFamily="34" charset="-128"/>
              </a:rPr>
              <a:t>OR</a:t>
            </a:r>
          </a:p>
          <a:p>
            <a:pPr lvl="1">
              <a:lnSpc>
                <a:spcPct val="90000"/>
              </a:lnSpc>
            </a:pPr>
            <a:r>
              <a:rPr lang="en-US" sz="2200" dirty="0" smtClean="0">
                <a:effectLst>
                  <a:outerShdw blurRad="38100" dist="38100" dir="2700000" algn="tl">
                    <a:srgbClr val="000000">
                      <a:alpha val="43137"/>
                    </a:srgbClr>
                  </a:outerShdw>
                </a:effectLst>
                <a:ea typeface="Adobe Fan Heiti Std B" pitchFamily="34" charset="-128"/>
              </a:rPr>
              <a:t>An appropriate area that will provide protection (closets, interior rooms, interior hallways)</a:t>
            </a:r>
          </a:p>
          <a:p>
            <a:pPr marL="457200" lvl="1" indent="0">
              <a:lnSpc>
                <a:spcPct val="90000"/>
              </a:lnSpc>
              <a:buNone/>
            </a:pPr>
            <a:endParaRPr lang="en-US" sz="2200" dirty="0" smtClean="0">
              <a:effectLst>
                <a:outerShdw blurRad="38100" dist="38100" dir="2700000" algn="tl">
                  <a:srgbClr val="000000">
                    <a:alpha val="43137"/>
                  </a:srgbClr>
                </a:outerShdw>
              </a:effectLst>
              <a:ea typeface="Adobe Fan Heiti Std B" pitchFamily="34" charset="-128"/>
            </a:endParaRPr>
          </a:p>
          <a:p>
            <a:r>
              <a:rPr lang="en-US" sz="2200" dirty="0" smtClean="0">
                <a:effectLst>
                  <a:outerShdw blurRad="38100" dist="38100" dir="2700000" algn="tl">
                    <a:srgbClr val="000000">
                      <a:alpha val="43137"/>
                    </a:srgbClr>
                  </a:outerShdw>
                </a:effectLst>
              </a:rPr>
              <a:t>Stay </a:t>
            </a:r>
            <a:r>
              <a:rPr lang="en-US" sz="2200" dirty="0">
                <a:effectLst>
                  <a:outerShdw blurRad="38100" dist="38100" dir="2700000" algn="tl">
                    <a:srgbClr val="000000">
                      <a:alpha val="43137"/>
                    </a:srgbClr>
                  </a:outerShdw>
                </a:effectLst>
              </a:rPr>
              <a:t>away from corners, windows, doors, and outside </a:t>
            </a:r>
            <a:r>
              <a:rPr lang="en-US" sz="2200" dirty="0" smtClean="0">
                <a:effectLst>
                  <a:outerShdw blurRad="38100" dist="38100" dir="2700000" algn="tl">
                    <a:srgbClr val="000000">
                      <a:alpha val="43137"/>
                    </a:srgbClr>
                  </a:outerShdw>
                </a:effectLst>
              </a:rPr>
              <a:t>walls</a:t>
            </a:r>
            <a:endParaRPr lang="en-US" sz="2200" dirty="0">
              <a:effectLst>
                <a:outerShdw blurRad="38100" dist="38100" dir="2700000" algn="tl">
                  <a:srgbClr val="000000">
                    <a:alpha val="43137"/>
                  </a:srgbClr>
                </a:outerShdw>
              </a:effectLst>
            </a:endParaRPr>
          </a:p>
          <a:p>
            <a:r>
              <a:rPr lang="en-US" sz="2200" dirty="0">
                <a:effectLst>
                  <a:outerShdw blurRad="38100" dist="38100" dir="2700000" algn="tl">
                    <a:srgbClr val="000000">
                      <a:alpha val="43137"/>
                    </a:srgbClr>
                  </a:outerShdw>
                </a:effectLst>
              </a:rPr>
              <a:t>Put as many walls as possible between you and the </a:t>
            </a:r>
            <a:r>
              <a:rPr lang="en-US" sz="2200" dirty="0" smtClean="0">
                <a:effectLst>
                  <a:outerShdw blurRad="38100" dist="38100" dir="2700000" algn="tl">
                    <a:srgbClr val="000000">
                      <a:alpha val="43137"/>
                    </a:srgbClr>
                  </a:outerShdw>
                </a:effectLst>
              </a:rPr>
              <a:t>outside</a:t>
            </a:r>
          </a:p>
          <a:p>
            <a:r>
              <a:rPr lang="en-US" sz="2200" dirty="0" smtClean="0">
                <a:effectLst>
                  <a:outerShdw blurRad="38100" dist="38100" dir="2700000" algn="tl">
                    <a:srgbClr val="000000">
                      <a:alpha val="43137"/>
                    </a:srgbClr>
                  </a:outerShdw>
                </a:effectLst>
              </a:rPr>
              <a:t>Use your arms to protect your head and neck.  Protect your body from flying debris with any available furniture or sturdy equipment</a:t>
            </a:r>
            <a:endParaRPr lang="en-US" sz="2200" dirty="0">
              <a:effectLst>
                <a:outerShdw blurRad="38100" dist="38100" dir="2700000" algn="tl">
                  <a:srgbClr val="000000">
                    <a:alpha val="43137"/>
                  </a:srgbClr>
                </a:outerShdw>
              </a:effectLst>
            </a:endParaRPr>
          </a:p>
          <a:p>
            <a:pPr>
              <a:lnSpc>
                <a:spcPct val="90000"/>
              </a:lnSpc>
            </a:pPr>
            <a:endParaRPr lang="en-US" sz="2000" b="1" dirty="0" smtClean="0">
              <a:ea typeface="Adobe Fan Heiti Std B" pitchFamily="34" charset="-128"/>
            </a:endParaRPr>
          </a:p>
          <a:p>
            <a:pPr>
              <a:lnSpc>
                <a:spcPct val="90000"/>
              </a:lnSpc>
            </a:pPr>
            <a:endParaRPr lang="en-US" sz="2000"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318" y="1981200"/>
            <a:ext cx="824082" cy="1205508"/>
          </a:xfrm>
          <a:prstGeom prst="rect">
            <a:avLst/>
          </a:prstGeom>
        </p:spPr>
      </p:pic>
    </p:spTree>
    <p:extLst>
      <p:ext uri="{BB962C8B-B14F-4D97-AF65-F5344CB8AC3E}">
        <p14:creationId xmlns:p14="http://schemas.microsoft.com/office/powerpoint/2010/main" val="409314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14</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3"/>
          <p:cNvSpPr txBox="1">
            <a:spLocks/>
          </p:cNvSpPr>
          <p:nvPr/>
        </p:nvSpPr>
        <p:spPr>
          <a:xfrm>
            <a:off x="533400" y="7620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Tornado</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600200"/>
            <a:ext cx="8229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r>
              <a:rPr lang="en-US" sz="2600" dirty="0" smtClean="0">
                <a:effectLst>
                  <a:outerShdw blurRad="38100" dist="38100" dir="2700000" algn="tl">
                    <a:srgbClr val="000000">
                      <a:alpha val="43137"/>
                    </a:srgbClr>
                  </a:outerShdw>
                </a:effectLst>
                <a:ea typeface="Adobe Fan Heiti Std B" pitchFamily="34" charset="-128"/>
              </a:rPr>
              <a:t>Contingency Plans:</a:t>
            </a:r>
          </a:p>
          <a:p>
            <a:pPr>
              <a:lnSpc>
                <a:spcPct val="90000"/>
              </a:lnSpc>
              <a:buFont typeface="Arial" pitchFamily="34" charset="0"/>
              <a:buNone/>
            </a:pPr>
            <a:endParaRPr lang="en-US" sz="2600" dirty="0" smtClean="0">
              <a:effectLst>
                <a:outerShdw blurRad="38100" dist="38100" dir="2700000" algn="tl">
                  <a:srgbClr val="000000">
                    <a:alpha val="43137"/>
                  </a:srgbClr>
                </a:outerShdw>
              </a:effectLst>
              <a:ea typeface="Adobe Fan Heiti Std B" pitchFamily="34" charset="-128"/>
            </a:endParaRPr>
          </a:p>
          <a:p>
            <a:pPr>
              <a:lnSpc>
                <a:spcPct val="90000"/>
              </a:lnSpc>
            </a:pPr>
            <a:r>
              <a:rPr lang="en-US" sz="2600" u="sng" dirty="0" smtClean="0">
                <a:effectLst>
                  <a:outerShdw blurRad="38100" dist="38100" dir="2700000" algn="tl">
                    <a:srgbClr val="000000">
                      <a:alpha val="43137"/>
                    </a:srgbClr>
                  </a:outerShdw>
                </a:effectLst>
                <a:ea typeface="Adobe Fan Heiti Std B" pitchFamily="34" charset="-128"/>
              </a:rPr>
              <a:t>Automobiles</a:t>
            </a:r>
            <a:r>
              <a:rPr lang="en-US" sz="2600" dirty="0" smtClean="0">
                <a:effectLst>
                  <a:outerShdw blurRad="38100" dist="38100" dir="2700000" algn="tl">
                    <a:srgbClr val="000000">
                      <a:alpha val="43137"/>
                    </a:srgbClr>
                  </a:outerShdw>
                </a:effectLst>
                <a:ea typeface="Adobe Fan Heiti Std B" pitchFamily="34" charset="-128"/>
              </a:rPr>
              <a:t> – Get out of your vehicle and try to find shelter inside a sturdy building.  A culvert or ditch can provide shelter – lie down flat and cover your head with your hands.</a:t>
            </a:r>
          </a:p>
          <a:p>
            <a:pPr>
              <a:lnSpc>
                <a:spcPct val="90000"/>
              </a:lnSpc>
            </a:pPr>
            <a:r>
              <a:rPr lang="en-US" sz="2600" u="sng" dirty="0" smtClean="0">
                <a:effectLst>
                  <a:outerShdw blurRad="38100" dist="38100" dir="2700000" algn="tl">
                    <a:srgbClr val="000000">
                      <a:alpha val="43137"/>
                    </a:srgbClr>
                  </a:outerShdw>
                </a:effectLst>
                <a:ea typeface="Adobe Fan Heiti Std B" pitchFamily="34" charset="-128"/>
              </a:rPr>
              <a:t>Outdoors</a:t>
            </a:r>
            <a:r>
              <a:rPr lang="en-US" sz="2600" dirty="0" smtClean="0">
                <a:effectLst>
                  <a:outerShdw blurRad="38100" dist="38100" dir="2700000" algn="tl">
                    <a:srgbClr val="000000">
                      <a:alpha val="43137"/>
                    </a:srgbClr>
                  </a:outerShdw>
                </a:effectLst>
                <a:ea typeface="Adobe Fan Heiti Std B" pitchFamily="34" charset="-128"/>
              </a:rPr>
              <a:t> – Try to find shelter in a sturdy building.  If no buildings are close by, move away from the tornado’s path at a right angle.  If there is not time to escape, lie down in a ditch or depression and cover your head with your hands.</a:t>
            </a:r>
            <a:endParaRPr lang="en-US" sz="2600" dirty="0">
              <a:effectLst>
                <a:outerShdw blurRad="38100" dist="38100" dir="2700000" algn="tl">
                  <a:srgbClr val="000000">
                    <a:alpha val="43137"/>
                  </a:srgbClr>
                </a:outerShdw>
              </a:effectLst>
              <a:ea typeface="Adobe Fan Heiti Std B" pitchFamily="34" charset="-128"/>
            </a:endParaRPr>
          </a:p>
        </p:txBody>
      </p:sp>
    </p:spTree>
    <p:extLst>
      <p:ext uri="{BB962C8B-B14F-4D97-AF65-F5344CB8AC3E}">
        <p14:creationId xmlns:p14="http://schemas.microsoft.com/office/powerpoint/2010/main" val="2356136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15</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3"/>
          <p:cNvSpPr txBox="1">
            <a:spLocks/>
          </p:cNvSpPr>
          <p:nvPr/>
        </p:nvSpPr>
        <p:spPr>
          <a:xfrm>
            <a:off x="533400" y="7620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Earthquake</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752600"/>
            <a:ext cx="82296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r>
              <a:rPr lang="en-US" sz="2600" u="sng" dirty="0" smtClean="0">
                <a:effectLst>
                  <a:outerShdw blurRad="38100" dist="38100" dir="2700000" algn="tl">
                    <a:srgbClr val="000000">
                      <a:alpha val="43137"/>
                    </a:srgbClr>
                  </a:outerShdw>
                </a:effectLst>
                <a:ea typeface="Adobe Fan Heiti Std B" pitchFamily="34" charset="-128"/>
              </a:rPr>
              <a:t>If you are indoors</a:t>
            </a:r>
            <a:r>
              <a:rPr lang="en-US" sz="2600" dirty="0" smtClean="0">
                <a:effectLst>
                  <a:outerShdw blurRad="38100" dist="38100" dir="2700000" algn="tl">
                    <a:srgbClr val="000000">
                      <a:alpha val="43137"/>
                    </a:srgbClr>
                  </a:outerShdw>
                </a:effectLst>
                <a:ea typeface="Adobe Fan Heiti Std B" pitchFamily="34" charset="-128"/>
              </a:rPr>
              <a:t>, stay there until the shaking has stopped:</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DROP to the floor</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COVER by getting under sturdy furniture</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HOLD ON until the shaking stops</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Stay away from glass, windows, outside walls or doors, and anything that could fall on you.</a:t>
            </a:r>
          </a:p>
          <a:p>
            <a:pPr>
              <a:lnSpc>
                <a:spcPct val="90000"/>
              </a:lnSpc>
            </a:pPr>
            <a:endParaRPr lang="en-US" sz="2600" dirty="0" smtClean="0">
              <a:effectLst>
                <a:outerShdw blurRad="38100" dist="38100" dir="2700000" algn="tl">
                  <a:srgbClr val="000000">
                    <a:alpha val="43137"/>
                  </a:srgbClr>
                </a:outerShdw>
              </a:effectLst>
              <a:ea typeface="Adobe Fan Heiti Std B" pitchFamily="34" charset="-128"/>
            </a:endParaRPr>
          </a:p>
          <a:p>
            <a:pPr>
              <a:lnSpc>
                <a:spcPct val="90000"/>
              </a:lnSpc>
              <a:buFont typeface="Arial" pitchFamily="34" charset="0"/>
              <a:buNone/>
            </a:pPr>
            <a:r>
              <a:rPr lang="en-US" sz="2600" u="sng" dirty="0" smtClean="0">
                <a:effectLst>
                  <a:outerShdw blurRad="38100" dist="38100" dir="2700000" algn="tl">
                    <a:srgbClr val="000000">
                      <a:alpha val="43137"/>
                    </a:srgbClr>
                  </a:outerShdw>
                </a:effectLst>
                <a:ea typeface="Adobe Fan Heiti Std B" pitchFamily="34" charset="-128"/>
              </a:rPr>
              <a:t>If you are outdoors</a:t>
            </a:r>
            <a:r>
              <a:rPr lang="en-US" sz="2600" dirty="0" smtClean="0">
                <a:effectLst>
                  <a:outerShdw blurRad="38100" dist="38100" dir="2700000" algn="tl">
                    <a:srgbClr val="000000">
                      <a:alpha val="43137"/>
                    </a:srgbClr>
                  </a:outerShdw>
                </a:effectLst>
                <a:ea typeface="Adobe Fan Heiti Std B" pitchFamily="34" charset="-128"/>
              </a:rPr>
              <a:t>, move away from buildings, overhangs, trees, and/or power lines to a clear area.</a:t>
            </a:r>
            <a:endParaRPr lang="en-US" sz="2600" dirty="0">
              <a:effectLst>
                <a:outerShdw blurRad="38100" dist="38100" dir="2700000" algn="tl">
                  <a:srgbClr val="000000">
                    <a:alpha val="43137"/>
                  </a:srgbClr>
                </a:outerShdw>
              </a:effectLst>
              <a:ea typeface="Adobe Fan Heiti Std B" pitchFamily="34" charset="-128"/>
            </a:endParaRPr>
          </a:p>
        </p:txBody>
      </p:sp>
    </p:spTree>
    <p:extLst>
      <p:ext uri="{BB962C8B-B14F-4D97-AF65-F5344CB8AC3E}">
        <p14:creationId xmlns:p14="http://schemas.microsoft.com/office/powerpoint/2010/main" val="122126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16</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3"/>
          <p:cNvSpPr txBox="1">
            <a:spLocks/>
          </p:cNvSpPr>
          <p:nvPr/>
        </p:nvSpPr>
        <p:spPr>
          <a:xfrm>
            <a:off x="533400" y="7620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Earthquake</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79685" y="1828800"/>
            <a:ext cx="8229600" cy="40798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r>
              <a:rPr lang="en-US" sz="2600" dirty="0" smtClean="0">
                <a:effectLst>
                  <a:outerShdw blurRad="38100" dist="38100" dir="2700000" algn="tl">
                    <a:srgbClr val="000000">
                      <a:alpha val="43137"/>
                    </a:srgbClr>
                  </a:outerShdw>
                </a:effectLst>
                <a:ea typeface="Adobe Fan Heiti Std B" pitchFamily="34" charset="-128"/>
              </a:rPr>
              <a:t>Once the shaking has stopped:</a:t>
            </a:r>
          </a:p>
          <a:p>
            <a:pPr>
              <a:lnSpc>
                <a:spcPct val="90000"/>
              </a:lnSpc>
              <a:buFont typeface="Arial" pitchFamily="34" charset="0"/>
              <a:buNone/>
            </a:pPr>
            <a:endParaRPr lang="en-US" sz="2600" dirty="0" smtClean="0">
              <a:effectLst>
                <a:outerShdw blurRad="38100" dist="38100" dir="2700000" algn="tl">
                  <a:srgbClr val="000000">
                    <a:alpha val="43137"/>
                  </a:srgbClr>
                </a:outerShdw>
              </a:effectLst>
              <a:ea typeface="Adobe Fan Heiti Std B" pitchFamily="34" charset="-128"/>
            </a:endParaRP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Exit the building when safety permits and move to a designated Assembly </a:t>
            </a:r>
            <a:r>
              <a:rPr lang="en-US" sz="2600" dirty="0">
                <a:effectLst>
                  <a:outerShdw blurRad="38100" dist="38100" dir="2700000" algn="tl">
                    <a:srgbClr val="000000">
                      <a:alpha val="43137"/>
                    </a:srgbClr>
                  </a:outerShdw>
                </a:effectLst>
                <a:ea typeface="Adobe Fan Heiti Std B" pitchFamily="34" charset="-128"/>
              </a:rPr>
              <a:t>A</a:t>
            </a:r>
            <a:r>
              <a:rPr lang="en-US" sz="2600" dirty="0" smtClean="0">
                <a:effectLst>
                  <a:outerShdw blurRad="38100" dist="38100" dir="2700000" algn="tl">
                    <a:srgbClr val="000000">
                      <a:alpha val="43137"/>
                    </a:srgbClr>
                  </a:outerShdw>
                </a:effectLst>
                <a:ea typeface="Adobe Fan Heiti Std B" pitchFamily="34" charset="-128"/>
              </a:rPr>
              <a:t>rea</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Be aware that utilities such as gas, power, and water lines may be damaged</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Help injured persons</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Expect aftershocks</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Use the telephone only for emergency calls</a:t>
            </a:r>
            <a:endParaRPr lang="en-US" sz="2600" dirty="0">
              <a:effectLst>
                <a:outerShdw blurRad="38100" dist="38100" dir="2700000" algn="tl">
                  <a:srgbClr val="000000">
                    <a:alpha val="43137"/>
                  </a:srgbClr>
                </a:outerShdw>
              </a:effectLst>
              <a:ea typeface="Adobe Fan Heiti Std B" pitchFamily="34" charset="-128"/>
            </a:endParaRPr>
          </a:p>
        </p:txBody>
      </p:sp>
    </p:spTree>
    <p:extLst>
      <p:ext uri="{BB962C8B-B14F-4D97-AF65-F5344CB8AC3E}">
        <p14:creationId xmlns:p14="http://schemas.microsoft.com/office/powerpoint/2010/main" val="392130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17</a:t>
            </a:fld>
            <a:endParaRPr lang="en-US" dirty="0"/>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838200"/>
            <a:ext cx="8229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Power Failure/Outage</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64820" y="1905000"/>
            <a:ext cx="82296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Remain Calm</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Move cautiously to a lighted area</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Provide assistance to others</a:t>
            </a:r>
          </a:p>
          <a:p>
            <a:pPr>
              <a:lnSpc>
                <a:spcPct val="90000"/>
              </a:lnSpc>
            </a:pPr>
            <a:r>
              <a:rPr lang="en-US" sz="2800" dirty="0">
                <a:effectLst>
                  <a:outerShdw blurRad="38100" dist="38100" dir="2700000" algn="tl">
                    <a:srgbClr val="000000">
                      <a:alpha val="43137"/>
                    </a:srgbClr>
                  </a:outerShdw>
                </a:effectLst>
                <a:ea typeface="Adobe Fan Heiti Std B" pitchFamily="34" charset="-128"/>
              </a:rPr>
              <a:t>E</a:t>
            </a:r>
            <a:r>
              <a:rPr lang="en-US" sz="2800" dirty="0" smtClean="0">
                <a:effectLst>
                  <a:outerShdw blurRad="38100" dist="38100" dir="2700000" algn="tl">
                    <a:srgbClr val="000000">
                      <a:alpha val="43137"/>
                    </a:srgbClr>
                  </a:outerShdw>
                </a:effectLst>
                <a:ea typeface="Adobe Fan Heiti Std B" pitchFamily="34" charset="-128"/>
              </a:rPr>
              <a:t>vacuate the building </a:t>
            </a:r>
            <a:r>
              <a:rPr lang="en-US" sz="2800" u="sng" dirty="0" smtClean="0">
                <a:effectLst>
                  <a:outerShdw blurRad="38100" dist="38100" dir="2700000" algn="tl">
                    <a:srgbClr val="000000">
                      <a:alpha val="43137"/>
                    </a:srgbClr>
                  </a:outerShdw>
                </a:effectLst>
                <a:ea typeface="Adobe Fan Heiti Std B" pitchFamily="34" charset="-128"/>
              </a:rPr>
              <a:t>only if directed to do so</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Do not re-enter building until authorized</a:t>
            </a:r>
          </a:p>
          <a:p>
            <a:pPr>
              <a:lnSpc>
                <a:spcPct val="90000"/>
              </a:lnSpc>
            </a:pPr>
            <a:r>
              <a:rPr lang="en-US" sz="2800" dirty="0" smtClean="0">
                <a:effectLst>
                  <a:outerShdw blurRad="38100" dist="38100" dir="2700000" algn="tl">
                    <a:srgbClr val="000000">
                      <a:alpha val="43137"/>
                    </a:srgbClr>
                  </a:outerShdw>
                </a:effectLst>
                <a:ea typeface="Adobe Fan Heiti Std B" pitchFamily="34" charset="-128"/>
              </a:rPr>
              <a:t>Monitor NOVA Alert and Media Outlets for campus closings/updates</a:t>
            </a:r>
          </a:p>
          <a:p>
            <a:pPr marL="0" indent="0">
              <a:buNone/>
            </a:pPr>
            <a:endParaRPr lang="en-US" dirty="0"/>
          </a:p>
        </p:txBody>
      </p:sp>
    </p:spTree>
    <p:extLst>
      <p:ext uri="{BB962C8B-B14F-4D97-AF65-F5344CB8AC3E}">
        <p14:creationId xmlns:p14="http://schemas.microsoft.com/office/powerpoint/2010/main" val="1748031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18</a:t>
            </a:fld>
            <a:endParaRPr lang="en-US"/>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723900" y="836482"/>
            <a:ext cx="76962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Reporting Dangerous Situations</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990600" y="1905000"/>
            <a:ext cx="7162800" cy="38481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800" dirty="0" smtClean="0">
                <a:effectLst>
                  <a:outerShdw blurRad="38100" dist="38100" dir="2700000" algn="tl">
                    <a:srgbClr val="000000">
                      <a:alpha val="43137"/>
                    </a:srgbClr>
                  </a:outerShdw>
                </a:effectLst>
              </a:rPr>
              <a:t>You are </a:t>
            </a:r>
            <a:r>
              <a:rPr lang="en-US" sz="2800" dirty="0">
                <a:effectLst>
                  <a:outerShdw blurRad="38100" dist="38100" dir="2700000" algn="tl">
                    <a:srgbClr val="000000">
                      <a:alpha val="43137"/>
                    </a:srgbClr>
                  </a:outerShdw>
                </a:effectLst>
              </a:rPr>
              <a:t>required to notify the Northern Virginia </a:t>
            </a:r>
            <a:r>
              <a:rPr lang="en-US" sz="2800" dirty="0" smtClean="0">
                <a:effectLst>
                  <a:outerShdw blurRad="38100" dist="38100" dir="2700000" algn="tl">
                    <a:srgbClr val="000000">
                      <a:alpha val="43137"/>
                    </a:srgbClr>
                  </a:outerShdw>
                </a:effectLst>
              </a:rPr>
              <a:t>Community College </a:t>
            </a:r>
            <a:r>
              <a:rPr lang="en-US" sz="2800" dirty="0">
                <a:effectLst>
                  <a:outerShdw blurRad="38100" dist="38100" dir="2700000" algn="tl">
                    <a:srgbClr val="000000">
                      <a:alpha val="43137"/>
                    </a:srgbClr>
                  </a:outerShdw>
                </a:effectLst>
              </a:rPr>
              <a:t>Police Department </a:t>
            </a:r>
            <a:r>
              <a:rPr lang="en-US" sz="2800" dirty="0" smtClean="0">
                <a:effectLst>
                  <a:outerShdw blurRad="38100" dist="38100" dir="2700000" algn="tl">
                    <a:srgbClr val="000000">
                      <a:alpha val="43137"/>
                    </a:srgbClr>
                  </a:outerShdw>
                </a:effectLst>
              </a:rPr>
              <a:t>at </a:t>
            </a:r>
            <a:r>
              <a:rPr lang="en-US" sz="2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703-764-5000</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of any situation or incident that involves a significant emergency or danger that may pose an immediate or on-going threat to the health and safety of students and/or employees on campus. </a:t>
            </a:r>
            <a:endParaRPr lang="en-US" sz="2800" dirty="0" smtClean="0">
              <a:effectLst>
                <a:outerShdw blurRad="38100" dist="38100" dir="2700000" algn="tl">
                  <a:srgbClr val="000000">
                    <a:alpha val="43137"/>
                  </a:srgbClr>
                </a:outerShdw>
              </a:effectLst>
            </a:endParaRPr>
          </a:p>
          <a:p>
            <a:pPr marL="0" indent="0">
              <a:lnSpc>
                <a:spcPct val="90000"/>
              </a:lnSpc>
              <a:buNone/>
            </a:pPr>
            <a:endParaRPr lang="en-US" sz="2800" dirty="0" smtClean="0">
              <a:effectLst>
                <a:outerShdw blurRad="38100" dist="38100" dir="2700000" algn="tl">
                  <a:srgbClr val="000000">
                    <a:alpha val="43137"/>
                  </a:srgbClr>
                </a:outerShdw>
              </a:effectLst>
            </a:endParaRPr>
          </a:p>
          <a:p>
            <a:pPr marL="0" indent="0">
              <a:lnSpc>
                <a:spcPct val="90000"/>
              </a:lnSpc>
              <a:buNone/>
            </a:pPr>
            <a:r>
              <a:rPr lang="en-US" sz="2800" dirty="0" smtClean="0">
                <a:effectLst>
                  <a:outerShdw blurRad="38100" dist="38100" dir="2700000" algn="tl">
                    <a:srgbClr val="000000">
                      <a:alpha val="43137"/>
                    </a:srgbClr>
                  </a:outerShdw>
                </a:effectLst>
              </a:rPr>
              <a:t>Help us keep your Campus SAFE!</a:t>
            </a:r>
            <a:endParaRPr lang="en-US" dirty="0">
              <a:effectLst>
                <a:outerShdw blurRad="38100" dist="38100" dir="2700000" algn="tl">
                  <a:srgbClr val="000000">
                    <a:alpha val="43137"/>
                  </a:srgbClr>
                </a:outerShdw>
              </a:effectLst>
            </a:endParaRPr>
          </a:p>
        </p:txBody>
      </p:sp>
      <p:cxnSp>
        <p:nvCxnSpPr>
          <p:cNvPr id="15" name="Straight Connector 14"/>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8016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914400"/>
            <a:ext cx="8229600" cy="762000"/>
          </a:xfrm>
        </p:spPr>
        <p:txBody>
          <a:bodyPr/>
          <a:lstStyle/>
          <a:p>
            <a:r>
              <a:rPr lang="en-US" sz="4000" b="1" dirty="0">
                <a:solidFill>
                  <a:srgbClr val="FF0000"/>
                </a:solidFill>
                <a:effectLst>
                  <a:outerShdw blurRad="38100" dist="38100" dir="2700000" algn="tl">
                    <a:srgbClr val="000000">
                      <a:alpha val="43137"/>
                    </a:srgbClr>
                  </a:outerShdw>
                </a:effectLst>
              </a:rPr>
              <a:t>Alert Technology at NOVA</a:t>
            </a:r>
          </a:p>
        </p:txBody>
      </p:sp>
      <p:graphicFrame>
        <p:nvGraphicFramePr>
          <p:cNvPr id="5" name="Diagram 4"/>
          <p:cNvGraphicFramePr/>
          <p:nvPr>
            <p:extLst>
              <p:ext uri="{D42A27DB-BD31-4B8C-83A1-F6EECF244321}">
                <p14:modId xmlns:p14="http://schemas.microsoft.com/office/powerpoint/2010/main" val="884828443"/>
              </p:ext>
            </p:extLst>
          </p:nvPr>
        </p:nvGraphicFramePr>
        <p:xfrm>
          <a:off x="1524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181350" y="6235906"/>
            <a:ext cx="2781300" cy="276999"/>
          </a:xfrm>
          <a:prstGeom prst="rect">
            <a:avLst/>
          </a:prstGeom>
          <a:noFill/>
        </p:spPr>
        <p:txBody>
          <a:bodyPr wrap="square" rtlCol="0">
            <a:spAutoFit/>
          </a:bodyPr>
          <a:lstStyle/>
          <a:p>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p>
        </p:txBody>
      </p:sp>
      <p:cxnSp>
        <p:nvCxnSpPr>
          <p:cNvPr id="7" name="Straight Connector 6"/>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342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E348BA-148A-4766-97AA-A17140D6C707}" type="slidenum">
              <a:rPr lang="en-US" smtClean="0"/>
              <a:pPr/>
              <a:t>2</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914400"/>
            <a:ext cx="8229600" cy="6858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tx2"/>
              </a:solidFill>
              <a:latin typeface="Adobe Fan Heiti Std B" pitchFamily="34" charset="-128"/>
              <a:ea typeface="Adobe Fan Heiti Std B" pitchFamily="34" charset="-128"/>
            </a:endParaRPr>
          </a:p>
        </p:txBody>
      </p:sp>
      <p:pic>
        <p:nvPicPr>
          <p:cNvPr id="16" name="Picture 54"/>
          <p:cNvPicPr>
            <a:picLocks noChangeAspect="1" noChangeArrowheads="1"/>
          </p:cNvPicPr>
          <p:nvPr/>
        </p:nvPicPr>
        <p:blipFill>
          <a:blip r:embed="rId2"/>
          <a:srcRect/>
          <a:stretch>
            <a:fillRect/>
          </a:stretch>
        </p:blipFill>
        <p:spPr bwMode="auto">
          <a:xfrm>
            <a:off x="369748" y="2790878"/>
            <a:ext cx="4144460" cy="1395412"/>
          </a:xfrm>
          <a:prstGeom prst="rect">
            <a:avLst/>
          </a:prstGeom>
          <a:noFill/>
          <a:ln w="9525">
            <a:noFill/>
            <a:miter lim="800000"/>
            <a:headEnd/>
            <a:tailEnd/>
          </a:ln>
        </p:spPr>
      </p:pic>
      <p:sp>
        <p:nvSpPr>
          <p:cNvPr id="17" name="TextBox 16"/>
          <p:cNvSpPr txBox="1"/>
          <p:nvPr/>
        </p:nvSpPr>
        <p:spPr>
          <a:xfrm>
            <a:off x="304800" y="3944059"/>
            <a:ext cx="3334392" cy="523220"/>
          </a:xfrm>
          <a:prstGeom prst="rect">
            <a:avLst/>
          </a:prstGeom>
          <a:noFill/>
        </p:spPr>
        <p:txBody>
          <a:bodyPr wrap="square" rtlCol="0">
            <a:spAutoFit/>
          </a:bodyPr>
          <a:lstStyle/>
          <a:p>
            <a:r>
              <a:rPr lang="en-US" sz="2800" b="1" dirty="0" smtClean="0">
                <a:solidFill>
                  <a:srgbClr val="336600"/>
                </a:solidFill>
                <a:latin typeface="Arial" panose="020B0604020202020204" pitchFamily="34" charset="0"/>
                <a:cs typeface="Arial" panose="020B0604020202020204" pitchFamily="34" charset="0"/>
              </a:rPr>
              <a:t>To</a:t>
            </a:r>
            <a:r>
              <a:rPr lang="en-US" sz="2800" dirty="0" smtClean="0">
                <a:latin typeface="Arial" panose="020B0604020202020204" pitchFamily="34" charset="0"/>
                <a:cs typeface="Arial" panose="020B0604020202020204" pitchFamily="34" charset="0"/>
              </a:rPr>
              <a:t> </a:t>
            </a:r>
            <a:r>
              <a:rPr lang="en-US" sz="2800" b="1" dirty="0" smtClean="0">
                <a:solidFill>
                  <a:srgbClr val="336600"/>
                </a:solidFill>
                <a:latin typeface="Arial" panose="020B0604020202020204" pitchFamily="34" charset="0"/>
                <a:cs typeface="Arial" panose="020B0604020202020204" pitchFamily="34" charset="0"/>
              </a:rPr>
              <a:t>Prepare</a:t>
            </a:r>
            <a:endParaRPr lang="en-US" sz="2800" b="1" dirty="0">
              <a:solidFill>
                <a:srgbClr val="336600"/>
              </a:solidFill>
              <a:latin typeface="Arial" panose="020B0604020202020204" pitchFamily="34" charset="0"/>
              <a:cs typeface="Arial" panose="020B0604020202020204" pitchFamily="34" charset="0"/>
            </a:endParaRPr>
          </a:p>
        </p:txBody>
      </p:sp>
      <p:sp>
        <p:nvSpPr>
          <p:cNvPr id="18" name="TextBox 17"/>
          <p:cNvSpPr txBox="1"/>
          <p:nvPr/>
        </p:nvSpPr>
        <p:spPr>
          <a:xfrm>
            <a:off x="685800" y="1066800"/>
            <a:ext cx="777240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Everyone </a:t>
            </a:r>
            <a:r>
              <a:rPr lang="en-US" sz="2000" dirty="0">
                <a:latin typeface="Arial" panose="020B0604020202020204" pitchFamily="34" charset="0"/>
                <a:cs typeface="Arial" panose="020B0604020202020204" pitchFamily="34" charset="0"/>
              </a:rPr>
              <a:t>has </a:t>
            </a:r>
            <a:r>
              <a:rPr lang="en-US" sz="2000" b="1" dirty="0">
                <a:solidFill>
                  <a:srgbClr val="E2A82B"/>
                </a:solidFill>
                <a:latin typeface="Arial" panose="020B0604020202020204" pitchFamily="34" charset="0"/>
                <a:cs typeface="Arial" panose="020B0604020202020204" pitchFamily="34" charset="0"/>
              </a:rPr>
              <a:t>10</a:t>
            </a:r>
            <a:r>
              <a:rPr lang="en-US" sz="2000" dirty="0">
                <a:solidFill>
                  <a:srgbClr val="1E6238"/>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minutes, right? In order to better prepare for </a:t>
            </a:r>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emergency, we ask each semester you take </a:t>
            </a:r>
            <a:r>
              <a:rPr lang="en-US" sz="2000" b="1" dirty="0">
                <a:solidFill>
                  <a:srgbClr val="E2A82B"/>
                </a:solidFill>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minutes to</a:t>
            </a:r>
            <a:r>
              <a:rPr lang="en-US" sz="2000" dirty="0" smtClean="0">
                <a:latin typeface="Arial" panose="020B0604020202020204" pitchFamily="34" charset="0"/>
                <a:cs typeface="Arial" panose="020B0604020202020204" pitchFamily="34" charset="0"/>
              </a:rPr>
              <a:t>:</a:t>
            </a:r>
            <a:endParaRPr lang="en-US" sz="2000" dirty="0"/>
          </a:p>
        </p:txBody>
      </p:sp>
      <p:sp>
        <p:nvSpPr>
          <p:cNvPr id="19" name="TextBox 18"/>
          <p:cNvSpPr txBox="1"/>
          <p:nvPr/>
        </p:nvSpPr>
        <p:spPr>
          <a:xfrm>
            <a:off x="4572000" y="2133600"/>
            <a:ext cx="4343400" cy="2985433"/>
          </a:xfrm>
          <a:prstGeom prst="rect">
            <a:avLst/>
          </a:prstGeom>
          <a:noFill/>
        </p:spPr>
        <p:txBody>
          <a:bodyPr wrap="square" rtlCol="0">
            <a:spAutoFit/>
          </a:bodyPr>
          <a:lstStyle/>
          <a:p>
            <a:r>
              <a:rPr lang="en-US" b="1" dirty="0" smtClean="0">
                <a:solidFill>
                  <a:srgbClr val="E2A82B"/>
                </a:solidFill>
                <a:latin typeface="Arial" panose="020B0604020202020204" pitchFamily="34" charset="0"/>
                <a:cs typeface="Arial" panose="020B0604020202020204" pitchFamily="34" charset="0"/>
              </a:rPr>
              <a:t>2 </a:t>
            </a:r>
            <a:r>
              <a:rPr lang="en-US" b="1" dirty="0">
                <a:solidFill>
                  <a:srgbClr val="E2A82B"/>
                </a:solidFill>
                <a:latin typeface="Arial" panose="020B0604020202020204" pitchFamily="34" charset="0"/>
                <a:cs typeface="Arial" panose="020B0604020202020204" pitchFamily="34" charset="0"/>
              </a:rPr>
              <a:t>minutes</a:t>
            </a:r>
            <a:r>
              <a:rPr lang="en-US" b="1" dirty="0" smtClean="0">
                <a:solidFill>
                  <a:srgbClr val="E2A82B"/>
                </a:solidFill>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Sign up for NOVA Alert (alert.nvcc.edu). If you have already signed up, log in to make sure your most recent contact information is up to date.</a:t>
            </a:r>
          </a:p>
          <a:p>
            <a:r>
              <a:rPr lang="en-US" b="1" dirty="0" smtClean="0">
                <a:solidFill>
                  <a:srgbClr val="E2A82B"/>
                </a:solidFill>
                <a:latin typeface="Arial" panose="020B0604020202020204" pitchFamily="34" charset="0"/>
                <a:cs typeface="Arial" panose="020B0604020202020204" pitchFamily="34" charset="0"/>
              </a:rPr>
              <a:t>	   </a:t>
            </a:r>
          </a:p>
          <a:p>
            <a:r>
              <a:rPr lang="en-US" b="1" dirty="0" smtClean="0">
                <a:solidFill>
                  <a:srgbClr val="E2A82B"/>
                </a:solidFill>
                <a:latin typeface="Arial" panose="020B0604020202020204" pitchFamily="34" charset="0"/>
                <a:cs typeface="Arial" panose="020B0604020202020204" pitchFamily="34" charset="0"/>
              </a:rPr>
              <a:t>8 </a:t>
            </a:r>
            <a:r>
              <a:rPr lang="en-US" b="1" dirty="0">
                <a:solidFill>
                  <a:srgbClr val="E2A82B"/>
                </a:solidFill>
                <a:latin typeface="Arial" panose="020B0604020202020204" pitchFamily="34" charset="0"/>
                <a:cs typeface="Arial" panose="020B0604020202020204" pitchFamily="34" charset="0"/>
              </a:rPr>
              <a:t>minutes...</a:t>
            </a:r>
          </a:p>
          <a:p>
            <a:r>
              <a:rPr lang="en-US" dirty="0" smtClean="0">
                <a:latin typeface="Arial" panose="020B0604020202020204" pitchFamily="34" charset="0"/>
                <a:cs typeface="Arial" panose="020B0604020202020204" pitchFamily="34" charset="0"/>
              </a:rPr>
              <a:t>Go to nvcc.edu/emergency to review emergency </a:t>
            </a:r>
            <a:r>
              <a:rPr lang="en-US" dirty="0">
                <a:latin typeface="Arial" panose="020B0604020202020204" pitchFamily="34" charset="0"/>
                <a:cs typeface="Arial" panose="020B0604020202020204" pitchFamily="34" charset="0"/>
              </a:rPr>
              <a:t>procedures for </a:t>
            </a:r>
            <a:r>
              <a:rPr lang="en-US" dirty="0" smtClean="0">
                <a:latin typeface="Arial" panose="020B0604020202020204" pitchFamily="34" charset="0"/>
                <a:cs typeface="Arial" panose="020B0604020202020204" pitchFamily="34" charset="0"/>
              </a:rPr>
              <a:t>events </a:t>
            </a:r>
            <a:r>
              <a:rPr lang="en-US" dirty="0">
                <a:latin typeface="Arial" panose="020B0604020202020204" pitchFamily="34" charset="0"/>
                <a:cs typeface="Arial" panose="020B0604020202020204" pitchFamily="34" charset="0"/>
              </a:rPr>
              <a:t>that may happen at NOVA</a:t>
            </a:r>
            <a:r>
              <a:rPr lang="en-US" sz="1600" dirty="0">
                <a:latin typeface="Arial" panose="020B0604020202020204" pitchFamily="34" charset="0"/>
                <a:cs typeface="Arial" panose="020B0604020202020204" pitchFamily="34" charset="0"/>
              </a:rPr>
              <a:t>.</a:t>
            </a:r>
          </a:p>
          <a:p>
            <a:endParaRPr lang="en-US" sz="800" dirty="0"/>
          </a:p>
        </p:txBody>
      </p:sp>
      <p:sp>
        <p:nvSpPr>
          <p:cNvPr id="20" name="TextBox 19"/>
          <p:cNvSpPr txBox="1"/>
          <p:nvPr/>
        </p:nvSpPr>
        <p:spPr>
          <a:xfrm>
            <a:off x="485026" y="5334000"/>
            <a:ext cx="8049374"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Take </a:t>
            </a:r>
            <a:r>
              <a:rPr lang="en-US" sz="2000" b="1" dirty="0">
                <a:solidFill>
                  <a:srgbClr val="E2A82B"/>
                </a:solidFill>
                <a:latin typeface="Arial" panose="020B0604020202020204" pitchFamily="34" charset="0"/>
                <a:cs typeface="Arial" panose="020B0604020202020204" pitchFamily="34" charset="0"/>
              </a:rPr>
              <a:t>10</a:t>
            </a:r>
            <a:r>
              <a:rPr lang="en-US" sz="2000" dirty="0" smtClean="0">
                <a:latin typeface="Arial" panose="020B0604020202020204" pitchFamily="34" charset="0"/>
                <a:cs typeface="Arial" panose="020B0604020202020204" pitchFamily="34" charset="0"/>
              </a:rPr>
              <a:t> minutes to prepare by visiting: http://www.nvcc.edu/emergency</a:t>
            </a:r>
            <a:endParaRPr lang="en-US" sz="2000" dirty="0"/>
          </a:p>
        </p:txBody>
      </p:sp>
    </p:spTree>
    <p:extLst>
      <p:ext uri="{BB962C8B-B14F-4D97-AF65-F5344CB8AC3E}">
        <p14:creationId xmlns:p14="http://schemas.microsoft.com/office/powerpoint/2010/main" val="3070669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7"/>
          <p:cNvPicPr>
            <a:picLocks noChangeAspect="1" noChangeArrowheads="1"/>
          </p:cNvPicPr>
          <p:nvPr/>
        </p:nvPicPr>
        <p:blipFill>
          <a:blip r:embed="rId3" cstate="print"/>
          <a:srcRect l="11017" t="19482" r="9322" b="3806"/>
          <a:stretch>
            <a:fillRect/>
          </a:stretch>
        </p:blipFill>
        <p:spPr bwMode="auto">
          <a:xfrm>
            <a:off x="1540239" y="1828800"/>
            <a:ext cx="6460761" cy="4330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9395" name="Rectangle 3"/>
          <p:cNvSpPr>
            <a:spLocks noGrp="1" noChangeArrowheads="1"/>
          </p:cNvSpPr>
          <p:nvPr>
            <p:ph type="body" sz="half" idx="1"/>
          </p:nvPr>
        </p:nvSpPr>
        <p:spPr>
          <a:xfrm>
            <a:off x="381000" y="4467999"/>
            <a:ext cx="2590800" cy="2209800"/>
          </a:xfrm>
        </p:spPr>
        <p:style>
          <a:lnRef idx="2">
            <a:schemeClr val="dk1"/>
          </a:lnRef>
          <a:fillRef idx="1">
            <a:schemeClr val="lt1"/>
          </a:fillRef>
          <a:effectRef idx="0">
            <a:schemeClr val="dk1"/>
          </a:effectRef>
          <a:fontRef idx="minor">
            <a:schemeClr val="dk1"/>
          </a:fontRef>
        </p:style>
        <p:txBody>
          <a:bodyPr/>
          <a:lstStyle/>
          <a:p>
            <a:r>
              <a:rPr lang="en-US" sz="1500" dirty="0">
                <a:hlinkClick r:id="rId4"/>
              </a:rPr>
              <a:t>https://alert.nvcc.edu</a:t>
            </a:r>
            <a:endParaRPr lang="en-US" sz="1500" dirty="0"/>
          </a:p>
          <a:p>
            <a:r>
              <a:rPr lang="en-US" sz="1500" dirty="0"/>
              <a:t>Emergency Text Alerting </a:t>
            </a:r>
            <a:r>
              <a:rPr lang="en-US" sz="1500" dirty="0" smtClean="0"/>
              <a:t>System</a:t>
            </a:r>
            <a:endParaRPr lang="en-US" sz="1500" dirty="0"/>
          </a:p>
          <a:p>
            <a:r>
              <a:rPr lang="en-US" sz="1500" b="1" dirty="0">
                <a:solidFill>
                  <a:srgbClr val="C00000"/>
                </a:solidFill>
                <a:latin typeface="Aharoni" panose="02010803020104030203" pitchFamily="2" charset="-79"/>
                <a:cs typeface="Aharoni" panose="02010803020104030203" pitchFamily="2" charset="-79"/>
              </a:rPr>
              <a:t>Sign u</a:t>
            </a:r>
            <a:r>
              <a:rPr lang="en-US" sz="1500" b="1" dirty="0" smtClean="0">
                <a:solidFill>
                  <a:srgbClr val="C00000"/>
                </a:solidFill>
                <a:latin typeface="Aharoni" panose="02010803020104030203" pitchFamily="2" charset="-79"/>
                <a:cs typeface="Aharoni" panose="02010803020104030203" pitchFamily="2" charset="-79"/>
              </a:rPr>
              <a:t>p today</a:t>
            </a:r>
            <a:r>
              <a:rPr lang="en-US" sz="1500" b="1" dirty="0">
                <a:solidFill>
                  <a:srgbClr val="C00000"/>
                </a:solidFill>
                <a:latin typeface="Aharoni" panose="02010803020104030203" pitchFamily="2" charset="-79"/>
                <a:cs typeface="Aharoni" panose="02010803020104030203" pitchFamily="2" charset="-79"/>
              </a:rPr>
              <a:t>!</a:t>
            </a:r>
          </a:p>
          <a:p>
            <a:r>
              <a:rPr lang="en-US" sz="1500" dirty="0"/>
              <a:t>Important emergency </a:t>
            </a:r>
            <a:r>
              <a:rPr lang="en-US" sz="1500" dirty="0" smtClean="0"/>
              <a:t>information</a:t>
            </a:r>
          </a:p>
          <a:p>
            <a:r>
              <a:rPr lang="en-US" sz="1500" dirty="0" smtClean="0"/>
              <a:t>College Closings/Delays</a:t>
            </a:r>
            <a:endParaRPr lang="en-US" sz="1500" dirty="0"/>
          </a:p>
          <a:p>
            <a:r>
              <a:rPr lang="en-US" sz="1500" dirty="0"/>
              <a:t>Communication </a:t>
            </a:r>
            <a:r>
              <a:rPr lang="en-US" sz="1500" dirty="0" smtClean="0"/>
              <a:t>tool</a:t>
            </a:r>
            <a:endParaRPr lang="en-US" sz="1500" dirty="0"/>
          </a:p>
          <a:p>
            <a:endParaRPr lang="en-US" sz="2800" dirty="0"/>
          </a:p>
          <a:p>
            <a:pPr>
              <a:buFontTx/>
              <a:buNone/>
            </a:pPr>
            <a:endParaRPr lang="en-US" sz="2800" dirty="0"/>
          </a:p>
          <a:p>
            <a:pPr>
              <a:buFontTx/>
              <a:buNone/>
            </a:pPr>
            <a:endParaRPr lang="en-US" sz="2800" dirty="0"/>
          </a:p>
        </p:txBody>
      </p:sp>
      <p:sp>
        <p:nvSpPr>
          <p:cNvPr id="4" name="TextBox 3"/>
          <p:cNvSpPr txBox="1"/>
          <p:nvPr/>
        </p:nvSpPr>
        <p:spPr>
          <a:xfrm>
            <a:off x="3276600" y="6400800"/>
            <a:ext cx="2590800" cy="276999"/>
          </a:xfrm>
          <a:prstGeom prst="rect">
            <a:avLst/>
          </a:prstGeom>
          <a:noFill/>
        </p:spPr>
        <p:txBody>
          <a:bodyPr wrap="square" rtlCol="0">
            <a:spAutoFit/>
          </a:bodyPr>
          <a:lstStyle/>
          <a:p>
            <a:r>
              <a:rPr lang="en-US" sz="1200" dirty="0" smtClean="0">
                <a:latin typeface="Adobe Fan Heiti Std B"/>
              </a:rPr>
              <a:t>Office of Emergency Management</a:t>
            </a:r>
            <a:endParaRPr lang="en-US" sz="1200" dirty="0">
              <a:latin typeface="Adobe Fan Heiti Std B"/>
            </a:endParaRPr>
          </a:p>
        </p:txBody>
      </p:sp>
      <p:sp>
        <p:nvSpPr>
          <p:cNvPr id="2" name="TextBox 1"/>
          <p:cNvSpPr txBox="1"/>
          <p:nvPr/>
        </p:nvSpPr>
        <p:spPr>
          <a:xfrm>
            <a:off x="552450" y="1066800"/>
            <a:ext cx="8039100" cy="707886"/>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latin typeface="+mj-lt"/>
              </a:rPr>
              <a:t>Have you signed up for NOVA Alert??</a:t>
            </a:r>
            <a:endParaRPr lang="en-US" sz="4000" b="1" dirty="0">
              <a:solidFill>
                <a:srgbClr val="FF0000"/>
              </a:solidFill>
              <a:effectLst>
                <a:outerShdw blurRad="38100" dist="38100" dir="2700000" algn="tl">
                  <a:srgbClr val="000000">
                    <a:alpha val="43137"/>
                  </a:srgbClr>
                </a:outerShdw>
              </a:effectLst>
              <a:latin typeface="+mj-lt"/>
            </a:endParaRPr>
          </a:p>
        </p:txBody>
      </p:sp>
      <p:cxnSp>
        <p:nvCxnSpPr>
          <p:cNvPr id="8" name="Straight Connector 7"/>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80253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21</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685800"/>
            <a:ext cx="8229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Drills</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600200"/>
            <a:ext cx="8229600" cy="42671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800" dirty="0" smtClean="0">
                <a:effectLst>
                  <a:outerShdw blurRad="38100" dist="38100" dir="2700000" algn="tl">
                    <a:srgbClr val="000000">
                      <a:alpha val="43137"/>
                    </a:srgbClr>
                  </a:outerShdw>
                </a:effectLst>
                <a:ea typeface="Adobe Fan Heiti Std B" pitchFamily="34" charset="-128"/>
              </a:rPr>
              <a:t>At a minimum, NOVA will conduct the following Drills annually:</a:t>
            </a:r>
          </a:p>
          <a:p>
            <a:pPr lvl="2">
              <a:lnSpc>
                <a:spcPct val="90000"/>
              </a:lnSpc>
            </a:pPr>
            <a:r>
              <a:rPr lang="en-US" sz="2800" dirty="0" smtClean="0">
                <a:effectLst>
                  <a:outerShdw blurRad="38100" dist="38100" dir="2700000" algn="tl">
                    <a:srgbClr val="000000">
                      <a:alpha val="43137"/>
                    </a:srgbClr>
                  </a:outerShdw>
                </a:effectLst>
                <a:ea typeface="Adobe Fan Heiti Std B" pitchFamily="34" charset="-128"/>
              </a:rPr>
              <a:t>Fire</a:t>
            </a:r>
          </a:p>
          <a:p>
            <a:pPr lvl="2">
              <a:lnSpc>
                <a:spcPct val="90000"/>
              </a:lnSpc>
            </a:pPr>
            <a:r>
              <a:rPr lang="en-US" sz="2800" dirty="0" smtClean="0">
                <a:effectLst>
                  <a:outerShdw blurRad="38100" dist="38100" dir="2700000" algn="tl">
                    <a:srgbClr val="000000">
                      <a:alpha val="43137"/>
                    </a:srgbClr>
                  </a:outerShdw>
                </a:effectLst>
                <a:ea typeface="Adobe Fan Heiti Std B" pitchFamily="34" charset="-128"/>
              </a:rPr>
              <a:t>Tornado</a:t>
            </a:r>
          </a:p>
          <a:p>
            <a:pPr lvl="2">
              <a:lnSpc>
                <a:spcPct val="90000"/>
              </a:lnSpc>
            </a:pPr>
            <a:r>
              <a:rPr lang="en-US" sz="2800" dirty="0" smtClean="0">
                <a:effectLst>
                  <a:outerShdw blurRad="38100" dist="38100" dir="2700000" algn="tl">
                    <a:srgbClr val="000000">
                      <a:alpha val="43137"/>
                    </a:srgbClr>
                  </a:outerShdw>
                </a:effectLst>
                <a:ea typeface="Adobe Fan Heiti Std B" pitchFamily="34" charset="-128"/>
              </a:rPr>
              <a:t>Earthquake</a:t>
            </a:r>
          </a:p>
          <a:p>
            <a:pPr lvl="2">
              <a:lnSpc>
                <a:spcPct val="90000"/>
              </a:lnSpc>
            </a:pPr>
            <a:r>
              <a:rPr lang="en-US" sz="2800" dirty="0" smtClean="0">
                <a:effectLst>
                  <a:outerShdw blurRad="38100" dist="38100" dir="2700000" algn="tl">
                    <a:srgbClr val="000000">
                      <a:alpha val="43137"/>
                    </a:srgbClr>
                  </a:outerShdw>
                </a:effectLst>
                <a:ea typeface="Adobe Fan Heiti Std B" pitchFamily="34" charset="-128"/>
              </a:rPr>
              <a:t>Alert Notification</a:t>
            </a:r>
          </a:p>
          <a:p>
            <a:pPr marL="0" indent="0">
              <a:lnSpc>
                <a:spcPct val="90000"/>
              </a:lnSpc>
              <a:buNone/>
            </a:pPr>
            <a:endParaRPr lang="en-US" sz="2800" dirty="0" smtClean="0">
              <a:effectLst>
                <a:outerShdw blurRad="38100" dist="38100" dir="2700000" algn="tl">
                  <a:srgbClr val="000000">
                    <a:alpha val="43137"/>
                  </a:srgbClr>
                </a:outerShdw>
              </a:effectLst>
              <a:ea typeface="Adobe Fan Heiti Std B" pitchFamily="34" charset="-128"/>
            </a:endParaRPr>
          </a:p>
          <a:p>
            <a:pPr marL="0" indent="0">
              <a:lnSpc>
                <a:spcPct val="90000"/>
              </a:lnSpc>
              <a:buNone/>
            </a:pPr>
            <a:r>
              <a:rPr lang="en-US" sz="2800" dirty="0" smtClean="0">
                <a:effectLst>
                  <a:outerShdw blurRad="38100" dist="38100" dir="2700000" algn="tl">
                    <a:srgbClr val="000000">
                      <a:alpha val="43137"/>
                    </a:srgbClr>
                  </a:outerShdw>
                </a:effectLst>
                <a:ea typeface="Adobe Fan Heiti Std B" pitchFamily="34" charset="-128"/>
              </a:rPr>
              <a:t>**If you are on Campus during a Drill, NOVA </a:t>
            </a:r>
            <a:r>
              <a:rPr lang="en-US" sz="2800" u="sng" dirty="0" smtClean="0">
                <a:effectLst>
                  <a:outerShdw blurRad="38100" dist="38100" dir="2700000" algn="tl">
                    <a:srgbClr val="000000">
                      <a:alpha val="43137"/>
                    </a:srgbClr>
                  </a:outerShdw>
                </a:effectLst>
                <a:ea typeface="Adobe Fan Heiti Std B" pitchFamily="34" charset="-128"/>
              </a:rPr>
              <a:t>requires </a:t>
            </a:r>
            <a:r>
              <a:rPr lang="en-US" sz="2800" dirty="0" smtClean="0">
                <a:effectLst>
                  <a:outerShdw blurRad="38100" dist="38100" dir="2700000" algn="tl">
                    <a:srgbClr val="000000">
                      <a:alpha val="43137"/>
                    </a:srgbClr>
                  </a:outerShdw>
                </a:effectLst>
                <a:ea typeface="Adobe Fan Heiti Std B" pitchFamily="34" charset="-128"/>
              </a:rPr>
              <a:t>you to participate.</a:t>
            </a:r>
          </a:p>
          <a:p>
            <a:endParaRPr lang="en-US" dirty="0"/>
          </a:p>
        </p:txBody>
      </p:sp>
    </p:spTree>
    <p:extLst>
      <p:ext uri="{BB962C8B-B14F-4D97-AF65-F5344CB8AC3E}">
        <p14:creationId xmlns:p14="http://schemas.microsoft.com/office/powerpoint/2010/main" val="1058412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22</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685800"/>
            <a:ext cx="8229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Thank you!!</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457200" y="1600200"/>
            <a:ext cx="8229600" cy="48113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NOVA and the Office of Emergency Management and Safety (OEMS) appreciate your effort in making this NOVA Campus a safe and rewarding place to attend school.</a:t>
            </a:r>
          </a:p>
          <a:p>
            <a:pPr>
              <a:lnSpc>
                <a:spcPct val="90000"/>
              </a:lnSpc>
            </a:pPr>
            <a:r>
              <a:rPr lang="en-US" sz="2600" dirty="0" smtClean="0">
                <a:effectLst>
                  <a:outerShdw blurRad="38100" dist="38100" dir="2700000" algn="tl">
                    <a:srgbClr val="000000">
                      <a:alpha val="43137"/>
                    </a:srgbClr>
                  </a:outerShdw>
                </a:effectLst>
                <a:ea typeface="Adobe Fan Heiti Std B" pitchFamily="34" charset="-128"/>
              </a:rPr>
              <a:t>Should you desire further information on how to be prepared, please contact the Office of Emergency Management and Safety at </a:t>
            </a:r>
            <a:r>
              <a:rPr lang="en-US" sz="2600" dirty="0" smtClean="0">
                <a:solidFill>
                  <a:schemeClr val="tx2"/>
                </a:solidFill>
                <a:effectLst>
                  <a:outerShdw blurRad="38100" dist="38100" dir="2700000" algn="tl">
                    <a:srgbClr val="000000">
                      <a:alpha val="43137"/>
                    </a:srgbClr>
                  </a:outerShdw>
                </a:effectLst>
                <a:ea typeface="Adobe Fan Heiti Std B" pitchFamily="34" charset="-128"/>
                <a:hlinkClick r:id="rId3"/>
              </a:rPr>
              <a:t>OEM@nvcc.edu</a:t>
            </a:r>
            <a:r>
              <a:rPr lang="en-US" sz="2600" dirty="0" smtClean="0">
                <a:solidFill>
                  <a:schemeClr val="tx2"/>
                </a:solidFill>
                <a:effectLst>
                  <a:outerShdw blurRad="38100" dist="38100" dir="2700000" algn="tl">
                    <a:srgbClr val="000000">
                      <a:alpha val="43137"/>
                    </a:srgbClr>
                  </a:outerShdw>
                </a:effectLst>
                <a:ea typeface="Adobe Fan Heiti Std B" pitchFamily="34" charset="-128"/>
              </a:rPr>
              <a:t>  </a:t>
            </a:r>
            <a:r>
              <a:rPr lang="en-US" sz="2600" dirty="0" smtClean="0">
                <a:effectLst>
                  <a:outerShdw blurRad="38100" dist="38100" dir="2700000" algn="tl">
                    <a:srgbClr val="000000">
                      <a:alpha val="43137"/>
                    </a:srgbClr>
                  </a:outerShdw>
                </a:effectLst>
                <a:ea typeface="Adobe Fan Heiti Std B" pitchFamily="34" charset="-128"/>
              </a:rPr>
              <a:t>or</a:t>
            </a:r>
            <a:r>
              <a:rPr lang="en-US" sz="2600" dirty="0" smtClean="0">
                <a:solidFill>
                  <a:schemeClr val="tx2"/>
                </a:solidFill>
                <a:effectLst>
                  <a:outerShdw blurRad="38100" dist="38100" dir="2700000" algn="tl">
                    <a:srgbClr val="000000">
                      <a:alpha val="43137"/>
                    </a:srgbClr>
                  </a:outerShdw>
                </a:effectLst>
                <a:ea typeface="Adobe Fan Heiti Std B" pitchFamily="34" charset="-128"/>
              </a:rPr>
              <a:t> </a:t>
            </a:r>
            <a:r>
              <a:rPr lang="en-US" sz="2600" dirty="0" smtClean="0">
                <a:effectLst>
                  <a:outerShdw blurRad="38100" dist="38100" dir="2700000" algn="tl">
                    <a:srgbClr val="000000">
                      <a:alpha val="43137"/>
                    </a:srgbClr>
                  </a:outerShdw>
                </a:effectLst>
                <a:ea typeface="Adobe Fan Heiti Std B" pitchFamily="34" charset="-128"/>
              </a:rPr>
              <a:t>visit the OEMS website at </a:t>
            </a:r>
            <a:r>
              <a:rPr lang="en-US" sz="2600" dirty="0" smtClean="0">
                <a:effectLst>
                  <a:outerShdw blurRad="38100" dist="38100" dir="2700000" algn="tl">
                    <a:srgbClr val="000000">
                      <a:alpha val="43137"/>
                    </a:srgbClr>
                  </a:outerShdw>
                </a:effectLst>
                <a:ea typeface="Adobe Fan Heiti Std B" pitchFamily="34" charset="-128"/>
                <a:hlinkClick r:id="rId4"/>
              </a:rPr>
              <a:t>www.nvcc.edu/emergency</a:t>
            </a:r>
            <a:r>
              <a:rPr lang="en-US" sz="2600" dirty="0" smtClean="0">
                <a:effectLst>
                  <a:outerShdw blurRad="38100" dist="38100" dir="2700000" algn="tl">
                    <a:srgbClr val="000000">
                      <a:alpha val="43137"/>
                    </a:srgbClr>
                  </a:outerShdw>
                </a:effectLst>
                <a:ea typeface="Adobe Fan Heiti Std B" pitchFamily="34" charset="-128"/>
              </a:rPr>
              <a:t>.  You can also view available resources from FEMA at </a:t>
            </a:r>
            <a:r>
              <a:rPr lang="en-US" sz="2600" dirty="0" smtClean="0">
                <a:solidFill>
                  <a:schemeClr val="tx2"/>
                </a:solidFill>
                <a:effectLst>
                  <a:outerShdw blurRad="38100" dist="38100" dir="2700000" algn="tl">
                    <a:srgbClr val="000000">
                      <a:alpha val="43137"/>
                    </a:srgbClr>
                  </a:outerShdw>
                </a:effectLst>
                <a:ea typeface="Adobe Fan Heiti Std B" pitchFamily="34" charset="-128"/>
                <a:hlinkClick r:id="rId5"/>
              </a:rPr>
              <a:t>www.ready.gov</a:t>
            </a:r>
            <a:r>
              <a:rPr lang="en-US" sz="2600" dirty="0" smtClean="0">
                <a:solidFill>
                  <a:schemeClr val="tx2"/>
                </a:solidFill>
                <a:effectLst>
                  <a:outerShdw blurRad="38100" dist="38100" dir="2700000" algn="tl">
                    <a:srgbClr val="000000">
                      <a:alpha val="43137"/>
                    </a:srgbClr>
                  </a:outerShdw>
                </a:effectLst>
                <a:ea typeface="Adobe Fan Heiti Std B" pitchFamily="34" charset="-128"/>
              </a:rPr>
              <a:t>.</a:t>
            </a:r>
          </a:p>
        </p:txBody>
      </p:sp>
      <p:pic>
        <p:nvPicPr>
          <p:cNvPr id="1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8100" y="5370811"/>
            <a:ext cx="1892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jjmiller\AppData\Local\Microsoft\Windows\Temporary Internet Files\Content.Outlook\8XY1MWVS\14-411 OEM coin_side2 (2).jpg"/>
          <p:cNvPicPr>
            <a:picLocks noChangeAspect="1" noChangeArrowheads="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447897" y="5026622"/>
            <a:ext cx="1371600" cy="137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24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3</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914400"/>
            <a:ext cx="8229600" cy="6858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tx2"/>
              </a:solidFill>
              <a:latin typeface="Adobe Fan Heiti Std B" pitchFamily="34" charset="-128"/>
              <a:ea typeface="Adobe Fan Heiti Std B" pitchFamily="34" charset="-128"/>
            </a:endParaRPr>
          </a:p>
        </p:txBody>
      </p:sp>
      <p:sp>
        <p:nvSpPr>
          <p:cNvPr id="13" name="Content Placeholder 2"/>
          <p:cNvSpPr txBox="1">
            <a:spLocks/>
          </p:cNvSpPr>
          <p:nvPr/>
        </p:nvSpPr>
        <p:spPr>
          <a:xfrm>
            <a:off x="381000" y="914401"/>
            <a:ext cx="8229600" cy="54971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None/>
            </a:pPr>
            <a:r>
              <a:rPr lang="en-US" sz="3600" b="1" dirty="0" smtClean="0">
                <a:solidFill>
                  <a:srgbClr val="C00000"/>
                </a:solidFill>
                <a:effectLst>
                  <a:outerShdw blurRad="38100" dist="38100" dir="2700000" algn="tl">
                    <a:srgbClr val="000000">
                      <a:alpha val="43137"/>
                    </a:srgbClr>
                  </a:outerShdw>
                </a:effectLst>
                <a:latin typeface="+mj-lt"/>
              </a:rPr>
              <a:t>BE PREPARED!!</a:t>
            </a:r>
          </a:p>
          <a:p>
            <a:pPr marL="457200" lvl="1" indent="0">
              <a:buNone/>
            </a:pPr>
            <a:r>
              <a:rPr lang="en-US" sz="2400" b="1" dirty="0" smtClean="0">
                <a:effectLst>
                  <a:outerShdw blurRad="38100" dist="38100" dir="2700000" algn="tl">
                    <a:srgbClr val="000000">
                      <a:alpha val="43137"/>
                    </a:srgbClr>
                  </a:outerShdw>
                </a:effectLst>
              </a:rPr>
              <a:t>NOVA wants you to be safe on Campus --- there </a:t>
            </a:r>
            <a:r>
              <a:rPr lang="en-US" sz="2400" b="1" dirty="0">
                <a:effectLst>
                  <a:outerShdw blurRad="38100" dist="38100" dir="2700000" algn="tl">
                    <a:srgbClr val="000000">
                      <a:alpha val="43137"/>
                    </a:srgbClr>
                  </a:outerShdw>
                </a:effectLst>
              </a:rPr>
              <a:t>is always the chance that an emergency situation may </a:t>
            </a:r>
            <a:r>
              <a:rPr lang="en-US" sz="2400" b="1" dirty="0" smtClean="0">
                <a:effectLst>
                  <a:outerShdw blurRad="38100" dist="38100" dir="2700000" algn="tl">
                    <a:srgbClr val="000000">
                      <a:alpha val="43137"/>
                    </a:srgbClr>
                  </a:outerShdw>
                </a:effectLst>
              </a:rPr>
              <a:t>occur.  Therefore, NOVA wants you to be prepared. Please take time to review safety and emergency information that NOVA provides through various resources.  Your safety could depend on your knowledge of this information.</a:t>
            </a:r>
          </a:p>
          <a:p>
            <a:pPr marL="457200" lvl="1" indent="0">
              <a:buNone/>
            </a:pPr>
            <a:endParaRPr lang="en-US" sz="2400" b="1" dirty="0" smtClean="0">
              <a:effectLst>
                <a:outerShdw blurRad="38100" dist="38100" dir="2700000" algn="tl">
                  <a:srgbClr val="000000">
                    <a:alpha val="43137"/>
                  </a:srgbClr>
                </a:outerShdw>
              </a:effectLst>
            </a:endParaRPr>
          </a:p>
          <a:p>
            <a:pPr marL="457200" lvl="1" indent="0">
              <a:buNone/>
            </a:pPr>
            <a:r>
              <a:rPr lang="en-US" sz="2400" b="1" dirty="0" smtClean="0">
                <a:solidFill>
                  <a:srgbClr val="C00000"/>
                </a:solidFill>
                <a:effectLst>
                  <a:outerShdw blurRad="38100" dist="38100" dir="2700000" algn="tl">
                    <a:srgbClr val="000000">
                      <a:alpha val="43137"/>
                    </a:srgbClr>
                  </a:outerShdw>
                </a:effectLst>
              </a:rPr>
              <a:t>Emergency Phone Numbers:</a:t>
            </a:r>
          </a:p>
          <a:p>
            <a:pPr lvl="1">
              <a:buFont typeface="Wingdings" panose="05000000000000000000" pitchFamily="2" charset="2"/>
              <a:buChar char="Ø"/>
            </a:pPr>
            <a:r>
              <a:rPr lang="en-US" sz="2400" b="1" dirty="0">
                <a:effectLst>
                  <a:outerShdw blurRad="38100" dist="38100" dir="2700000" algn="tl">
                    <a:srgbClr val="000000">
                      <a:alpha val="43137"/>
                    </a:srgbClr>
                  </a:outerShdw>
                </a:effectLst>
              </a:rPr>
              <a:t>College Police:  </a:t>
            </a:r>
            <a:r>
              <a:rPr lang="en-US" sz="2400" b="1" dirty="0" smtClean="0">
                <a:effectLst>
                  <a:outerShdw blurRad="38100" dist="38100" dir="2700000" algn="tl">
                    <a:srgbClr val="000000">
                      <a:alpha val="43137"/>
                    </a:srgbClr>
                  </a:outerShdw>
                </a:effectLst>
              </a:rPr>
              <a:t>703-764-5000 – it is recommended that you program this number in your cell phone.</a:t>
            </a:r>
          </a:p>
          <a:p>
            <a:pPr lvl="1">
              <a:buFont typeface="Wingdings" panose="05000000000000000000" pitchFamily="2" charset="2"/>
              <a:buChar char="Ø"/>
            </a:pPr>
            <a:r>
              <a:rPr lang="en-US" sz="2400" b="1" dirty="0" smtClean="0">
                <a:effectLst>
                  <a:outerShdw blurRad="38100" dist="38100" dir="2700000" algn="tl">
                    <a:srgbClr val="000000">
                      <a:alpha val="43137"/>
                    </a:srgbClr>
                  </a:outerShdw>
                </a:effectLst>
              </a:rPr>
              <a:t>911</a:t>
            </a:r>
            <a:endParaRPr lang="en-US" sz="2400" b="1" dirty="0">
              <a:effectLst>
                <a:outerShdw blurRad="38100" dist="38100" dir="2700000" algn="tl">
                  <a:srgbClr val="000000">
                    <a:alpha val="43137"/>
                  </a:srgbClr>
                </a:outerShdw>
              </a:effectLst>
            </a:endParaRPr>
          </a:p>
          <a:p>
            <a:pPr marL="457200" lvl="1" indent="0">
              <a:buNone/>
            </a:pPr>
            <a:endParaRPr lang="en-US" sz="2400" dirty="0"/>
          </a:p>
          <a:p>
            <a:pPr marL="0" indent="0">
              <a:buNone/>
            </a:pPr>
            <a:endParaRPr lang="en-US" dirty="0" smtClean="0"/>
          </a:p>
          <a:p>
            <a:endParaRPr lang="en-US" dirty="0"/>
          </a:p>
        </p:txBody>
      </p:sp>
    </p:spTree>
    <p:extLst>
      <p:ext uri="{BB962C8B-B14F-4D97-AF65-F5344CB8AC3E}">
        <p14:creationId xmlns:p14="http://schemas.microsoft.com/office/powerpoint/2010/main" val="139697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4</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smtClean="0">
                <a:solidFill>
                  <a:schemeClr val="tx2"/>
                </a:solidFill>
                <a:latin typeface="Adobe Fan Heiti Std B" pitchFamily="34" charset="-128"/>
                <a:ea typeface="Adobe Fan Heiti Std B" pitchFamily="34" charset="-128"/>
              </a:rPr>
              <a:t>Office of Emergency 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914400"/>
            <a:ext cx="8229600" cy="6858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F0000"/>
                </a:solidFill>
                <a:effectLst>
                  <a:outerShdw blurRad="38100" dist="38100" dir="2700000" algn="tl">
                    <a:srgbClr val="000000">
                      <a:alpha val="43137"/>
                    </a:srgbClr>
                  </a:outerShdw>
                </a:effectLst>
              </a:rPr>
              <a:t>LiveSafe</a:t>
            </a:r>
            <a:r>
              <a:rPr lang="en-US" b="1" dirty="0" smtClean="0">
                <a:solidFill>
                  <a:srgbClr val="FF0000"/>
                </a:solidFill>
                <a:effectLst>
                  <a:outerShdw blurRad="38100" dist="38100" dir="2700000" algn="tl">
                    <a:srgbClr val="000000">
                      <a:alpha val="43137"/>
                    </a:srgbClr>
                  </a:outerShdw>
                </a:effectLst>
              </a:rPr>
              <a:t> App</a:t>
            </a:r>
            <a:endParaRPr lang="en-US" b="1" dirty="0">
              <a:solidFill>
                <a:schemeClr val="tx2"/>
              </a:solidFill>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13" name="Content Placeholder 2"/>
          <p:cNvSpPr txBox="1">
            <a:spLocks/>
          </p:cNvSpPr>
          <p:nvPr/>
        </p:nvSpPr>
        <p:spPr>
          <a:xfrm>
            <a:off x="457200" y="1600200"/>
            <a:ext cx="8229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effectLst>
                  <a:outerShdw blurRad="38100" dist="38100" dir="2700000" algn="tl">
                    <a:srgbClr val="000000">
                      <a:alpha val="43137"/>
                    </a:srgbClr>
                  </a:outerShdw>
                </a:effectLst>
              </a:rPr>
              <a:t>NOVA has launched a new mobile safety app called </a:t>
            </a:r>
            <a:r>
              <a:rPr lang="en-US" sz="1800" b="1" dirty="0" err="1">
                <a:effectLst>
                  <a:outerShdw blurRad="38100" dist="38100" dir="2700000" algn="tl">
                    <a:srgbClr val="000000">
                      <a:alpha val="43137"/>
                    </a:srgbClr>
                  </a:outerShdw>
                </a:effectLst>
              </a:rPr>
              <a:t>LiveSafe</a:t>
            </a:r>
            <a:r>
              <a:rPr lang="en-US" sz="1800" b="1" dirty="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  The </a:t>
            </a:r>
            <a:r>
              <a:rPr lang="en-US" sz="1800" b="1" dirty="0" err="1">
                <a:effectLst>
                  <a:outerShdw blurRad="38100" dist="38100" dir="2700000" algn="tl">
                    <a:srgbClr val="000000">
                      <a:alpha val="43137"/>
                    </a:srgbClr>
                  </a:outerShdw>
                </a:effectLst>
              </a:rPr>
              <a:t>LiveSafe</a:t>
            </a:r>
            <a:r>
              <a:rPr lang="en-US" sz="1800" b="1" dirty="0">
                <a:effectLst>
                  <a:outerShdw blurRad="38100" dist="38100" dir="2700000" algn="tl">
                    <a:srgbClr val="000000">
                      <a:alpha val="43137"/>
                    </a:srgbClr>
                  </a:outerShdw>
                </a:effectLst>
              </a:rPr>
              <a:t> app allows you to:</a:t>
            </a:r>
          </a:p>
          <a:p>
            <a:r>
              <a:rPr lang="en-US" sz="1800" dirty="0">
                <a:effectLst>
                  <a:outerShdw blurRad="38100" dist="38100" dir="2700000" algn="tl">
                    <a:srgbClr val="000000">
                      <a:alpha val="43137"/>
                    </a:srgbClr>
                  </a:outerShdw>
                </a:effectLst>
              </a:rPr>
              <a:t>Report tips to or request emergency services anonymously from NOVA Police.</a:t>
            </a:r>
          </a:p>
          <a:p>
            <a:r>
              <a:rPr lang="en-US" sz="1800" dirty="0">
                <a:effectLst>
                  <a:outerShdw blurRad="38100" dist="38100" dir="2700000" algn="tl">
                    <a:srgbClr val="000000">
                      <a:alpha val="43137"/>
                    </a:srgbClr>
                  </a:outerShdw>
                </a:effectLst>
              </a:rPr>
              <a:t>Send your location to NOVA Police.</a:t>
            </a:r>
          </a:p>
          <a:p>
            <a:r>
              <a:rPr lang="en-US" sz="1800" dirty="0">
                <a:effectLst>
                  <a:outerShdw blurRad="38100" dist="38100" dir="2700000" algn="tl">
                    <a:srgbClr val="000000">
                      <a:alpha val="43137"/>
                    </a:srgbClr>
                  </a:outerShdw>
                </a:effectLst>
              </a:rPr>
              <a:t>Let friends or family monitor your movements, so you never have to walk alone.</a:t>
            </a:r>
          </a:p>
          <a:p>
            <a:r>
              <a:rPr lang="en-US" sz="1800" dirty="0">
                <a:effectLst>
                  <a:outerShdw blurRad="38100" dist="38100" dir="2700000" algn="tl">
                    <a:srgbClr val="000000">
                      <a:alpha val="43137"/>
                    </a:srgbClr>
                  </a:outerShdw>
                </a:effectLst>
              </a:rPr>
              <a:t>Share your concerns and suggestions with NOVA Police.</a:t>
            </a:r>
          </a:p>
          <a:p>
            <a:r>
              <a:rPr lang="en-US" sz="1800" dirty="0">
                <a:effectLst>
                  <a:outerShdw blurRad="38100" dist="38100" dir="2700000" algn="tl">
                    <a:srgbClr val="000000">
                      <a:alpha val="43137"/>
                    </a:srgbClr>
                  </a:outerShdw>
                </a:effectLst>
              </a:rPr>
              <a:t>Have critical safety information at your fingertips.</a:t>
            </a:r>
          </a:p>
          <a:p>
            <a:pPr marL="0" indent="0">
              <a:buNone/>
            </a:pPr>
            <a:r>
              <a:rPr lang="en-US" sz="1800" b="1" dirty="0">
                <a:effectLst>
                  <a:outerShdw blurRad="38100" dist="38100" dir="2700000" algn="tl">
                    <a:srgbClr val="000000">
                      <a:alpha val="43137"/>
                    </a:srgbClr>
                  </a:outerShdw>
                </a:effectLst>
              </a:rPr>
              <a:t>Getting the app is fast, easy and FREE! </a:t>
            </a:r>
            <a:endParaRPr lang="en-US" sz="1800" dirty="0">
              <a:effectLst>
                <a:outerShdw blurRad="38100" dist="38100" dir="2700000" algn="tl">
                  <a:srgbClr val="000000">
                    <a:alpha val="43137"/>
                  </a:srgbClr>
                </a:outerShdw>
              </a:effectLst>
            </a:endParaRPr>
          </a:p>
          <a:p>
            <a:pPr lvl="1"/>
            <a:r>
              <a:rPr lang="en-US" sz="1800" dirty="0">
                <a:effectLst>
                  <a:outerShdw blurRad="38100" dist="38100" dir="2700000" algn="tl">
                    <a:srgbClr val="000000">
                      <a:alpha val="43137"/>
                    </a:srgbClr>
                  </a:outerShdw>
                </a:effectLst>
              </a:rPr>
              <a:t>Visit the iTunes or Google Play Store and download the </a:t>
            </a:r>
            <a:r>
              <a:rPr lang="en-US" sz="1800" dirty="0" err="1">
                <a:effectLst>
                  <a:outerShdw blurRad="38100" dist="38100" dir="2700000" algn="tl">
                    <a:srgbClr val="000000">
                      <a:alpha val="43137"/>
                    </a:srgbClr>
                  </a:outerShdw>
                </a:effectLst>
              </a:rPr>
              <a:t>LiveSafe</a:t>
            </a:r>
            <a:r>
              <a:rPr lang="en-US" sz="1800" dirty="0">
                <a:effectLst>
                  <a:outerShdw blurRad="38100" dist="38100" dir="2700000" algn="tl">
                    <a:srgbClr val="000000">
                      <a:alpha val="43137"/>
                    </a:srgbClr>
                  </a:outerShdw>
                </a:effectLst>
              </a:rPr>
              <a:t> app (blue shield icon).</a:t>
            </a:r>
          </a:p>
          <a:p>
            <a:pPr lvl="1"/>
            <a:r>
              <a:rPr lang="en-US" sz="1800" dirty="0">
                <a:effectLst>
                  <a:outerShdw blurRad="38100" dist="38100" dir="2700000" algn="tl">
                    <a:srgbClr val="000000">
                      <a:alpha val="43137"/>
                    </a:srgbClr>
                  </a:outerShdw>
                </a:effectLst>
              </a:rPr>
              <a:t>Choose NOVA from the list of schools.</a:t>
            </a:r>
          </a:p>
          <a:p>
            <a:pPr lvl="1"/>
            <a:r>
              <a:rPr lang="en-US" sz="1800" dirty="0">
                <a:effectLst>
                  <a:outerShdw blurRad="38100" dist="38100" dir="2700000" algn="tl">
                    <a:srgbClr val="000000">
                      <a:alpha val="43137"/>
                    </a:srgbClr>
                  </a:outerShdw>
                </a:effectLst>
              </a:rPr>
              <a:t>Fill in your name and contact info, so we can reach you in the event of an emergency.</a:t>
            </a:r>
          </a:p>
          <a:p>
            <a:pPr marL="0" indent="0">
              <a:buNone/>
            </a:pPr>
            <a:r>
              <a:rPr lang="en-US" sz="1800" dirty="0">
                <a:effectLst>
                  <a:outerShdw blurRad="38100" dist="38100" dir="2700000" algn="tl">
                    <a:srgbClr val="000000">
                      <a:alpha val="43137"/>
                    </a:srgbClr>
                  </a:outerShdw>
                </a:effectLst>
              </a:rPr>
              <a:t>If you have any questions about </a:t>
            </a:r>
            <a:r>
              <a:rPr lang="en-US" sz="1800" dirty="0" err="1">
                <a:effectLst>
                  <a:outerShdw blurRad="38100" dist="38100" dir="2700000" algn="tl">
                    <a:srgbClr val="000000">
                      <a:alpha val="43137"/>
                    </a:srgbClr>
                  </a:outerShdw>
                </a:effectLst>
              </a:rPr>
              <a:t>LiveSafe</a:t>
            </a:r>
            <a:r>
              <a:rPr lang="en-US" sz="1800" dirty="0">
                <a:effectLst>
                  <a:outerShdw blurRad="38100" dist="38100" dir="2700000" algn="tl">
                    <a:srgbClr val="000000">
                      <a:alpha val="43137"/>
                    </a:srgbClr>
                  </a:outerShdw>
                </a:effectLst>
              </a:rPr>
              <a:t>, check out </a:t>
            </a:r>
            <a:r>
              <a:rPr lang="en-US" sz="1800" dirty="0">
                <a:effectLst>
                  <a:outerShdw blurRad="38100" dist="38100" dir="2700000" algn="tl">
                    <a:srgbClr val="000000">
                      <a:alpha val="43137"/>
                    </a:srgbClr>
                  </a:outerShdw>
                </a:effectLst>
                <a:hlinkClick r:id="rId3"/>
              </a:rPr>
              <a:t>www.LiveSafeMobile.com</a:t>
            </a:r>
            <a:r>
              <a:rPr lang="en-US" sz="1800" dirty="0">
                <a:effectLst>
                  <a:outerShdw blurRad="38100" dist="38100" dir="2700000" algn="tl">
                    <a:srgbClr val="000000">
                      <a:alpha val="43137"/>
                    </a:srgbClr>
                  </a:outerShdw>
                </a:effectLst>
              </a:rPr>
              <a:t> or call NOVA Dispatch at </a:t>
            </a:r>
            <a:r>
              <a:rPr lang="en-US" sz="1800" b="1" dirty="0">
                <a:effectLst>
                  <a:outerShdw blurRad="38100" dist="38100" dir="2700000" algn="tl">
                    <a:srgbClr val="000000">
                      <a:alpha val="43137"/>
                    </a:srgbClr>
                  </a:outerShdw>
                </a:effectLst>
              </a:rPr>
              <a:t>703.764.5000</a:t>
            </a:r>
            <a:r>
              <a:rPr lang="en-US" sz="1800" dirty="0">
                <a:effectLst>
                  <a:outerShdw blurRad="38100" dist="38100" dir="2700000" algn="tl">
                    <a:srgbClr val="000000">
                      <a:alpha val="43137"/>
                    </a:srgbClr>
                  </a:outerShdw>
                </a:effectLst>
              </a:rPr>
              <a:t>.</a:t>
            </a:r>
          </a:p>
          <a:p>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419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5</a:t>
            </a:fld>
            <a:endParaRPr lang="en-US" dirty="0"/>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6" name="Title 1"/>
          <p:cNvSpPr txBox="1">
            <a:spLocks/>
          </p:cNvSpPr>
          <p:nvPr/>
        </p:nvSpPr>
        <p:spPr>
          <a:xfrm>
            <a:off x="457200" y="990600"/>
            <a:ext cx="8229600" cy="914400"/>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smtClean="0">
                <a:solidFill>
                  <a:srgbClr val="FF0000"/>
                </a:solidFill>
                <a:effectLst>
                  <a:outerShdw blurRad="38100" dist="38100" dir="2700000" algn="tl">
                    <a:srgbClr val="000000">
                      <a:alpha val="43137"/>
                    </a:srgbClr>
                  </a:outerShdw>
                </a:effectLst>
                <a:latin typeface="+mj-lt"/>
                <a:ea typeface="Adobe Fan Heiti Std B" pitchFamily="34" charset="-128"/>
              </a:rPr>
              <a:t>Emergency Procedures Posters</a:t>
            </a:r>
            <a:endParaRPr lang="en-US" b="1" dirty="0">
              <a:solidFill>
                <a:srgbClr val="FF0000"/>
              </a:solidFill>
              <a:effectLst>
                <a:outerShdw blurRad="38100" dist="38100" dir="2700000" algn="tl">
                  <a:srgbClr val="000000">
                    <a:alpha val="43137"/>
                  </a:srgbClr>
                </a:outerShdw>
              </a:effectLst>
              <a:latin typeface="+mj-lt"/>
              <a:ea typeface="Adobe Fan Heiti Std B" pitchFamily="34" charset="-128"/>
            </a:endParaRPr>
          </a:p>
        </p:txBody>
      </p:sp>
      <p:sp>
        <p:nvSpPr>
          <p:cNvPr id="3" name="TextBox 2"/>
          <p:cNvSpPr txBox="1"/>
          <p:nvPr/>
        </p:nvSpPr>
        <p:spPr>
          <a:xfrm>
            <a:off x="1219200" y="5867400"/>
            <a:ext cx="6400800" cy="523220"/>
          </a:xfrm>
          <a:prstGeom prst="rect">
            <a:avLst/>
          </a:prstGeom>
          <a:noFill/>
        </p:spPr>
        <p:txBody>
          <a:bodyPr wrap="square" rtlCol="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www.nvcc.edu/emergency</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286000"/>
            <a:ext cx="2003296" cy="3330441"/>
          </a:xfrm>
          <a:prstGeom prst="rect">
            <a:avLst/>
          </a:prstGeom>
        </p:spPr>
      </p:pic>
      <p:sp>
        <p:nvSpPr>
          <p:cNvPr id="12" name="TextBox 11"/>
          <p:cNvSpPr txBox="1"/>
          <p:nvPr/>
        </p:nvSpPr>
        <p:spPr>
          <a:xfrm>
            <a:off x="890666" y="2590800"/>
            <a:ext cx="4290934" cy="2246769"/>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Emergency Procedures </a:t>
            </a:r>
            <a:r>
              <a:rPr lang="en-US" sz="2800" dirty="0" smtClean="0">
                <a:effectLst>
                  <a:outerShdw blurRad="38100" dist="38100" dir="2700000" algn="tl">
                    <a:srgbClr val="000000">
                      <a:alpha val="43137"/>
                    </a:srgbClr>
                  </a:outerShdw>
                </a:effectLst>
                <a:latin typeface="+mn-lt"/>
              </a:rPr>
              <a:t>Posters are displayed throughout the Campus.  Please take time to review the valuable information.</a:t>
            </a:r>
            <a:endParaRPr lang="en-US" sz="28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4050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6</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762000"/>
            <a:ext cx="8229600" cy="13716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6000" b="1" dirty="0" smtClean="0">
                <a:solidFill>
                  <a:srgbClr val="FF0000"/>
                </a:solidFill>
                <a:effectLst>
                  <a:outerShdw blurRad="38100" dist="38100" dir="2700000" algn="tl">
                    <a:srgbClr val="000000">
                      <a:alpha val="43137"/>
                    </a:srgbClr>
                  </a:outerShdw>
                </a:effectLst>
              </a:rPr>
              <a:t>EMERGENCY PREPARATION</a:t>
            </a:r>
          </a:p>
          <a:p>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What You </a:t>
            </a:r>
            <a:r>
              <a:rPr lang="en-US" b="1" dirty="0">
                <a:effectLst>
                  <a:outerShdw blurRad="38100" dist="38100" dir="2700000" algn="tl">
                    <a:srgbClr val="000000">
                      <a:alpha val="43137"/>
                    </a:srgbClr>
                  </a:outerShdw>
                </a:effectLst>
                <a:latin typeface="Adobe Fan Heiti Std B" pitchFamily="34" charset="-128"/>
                <a:ea typeface="Adobe Fan Heiti Std B" pitchFamily="34" charset="-128"/>
              </a:rPr>
              <a:t>S</a:t>
            </a:r>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hould </a:t>
            </a:r>
            <a:r>
              <a:rPr lang="en-US" b="1" dirty="0">
                <a:effectLst>
                  <a:outerShdw blurRad="38100" dist="38100" dir="2700000" algn="tl">
                    <a:srgbClr val="000000">
                      <a:alpha val="43137"/>
                    </a:srgbClr>
                  </a:outerShdw>
                </a:effectLst>
                <a:latin typeface="Adobe Fan Heiti Std B" pitchFamily="34" charset="-128"/>
                <a:ea typeface="Adobe Fan Heiti Std B" pitchFamily="34" charset="-128"/>
              </a:rPr>
              <a:t>K</a:t>
            </a:r>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now:</a:t>
            </a:r>
            <a:endParaRPr lang="en-US" b="1" dirty="0">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13" name="Content Placeholder 2"/>
          <p:cNvSpPr txBox="1">
            <a:spLocks/>
          </p:cNvSpPr>
          <p:nvPr/>
        </p:nvSpPr>
        <p:spPr>
          <a:xfrm>
            <a:off x="838200" y="2362200"/>
            <a:ext cx="7467600" cy="8944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b="1" dirty="0">
                <a:effectLst>
                  <a:outerShdw blurRad="38100" dist="38100" dir="2700000" algn="tl">
                    <a:srgbClr val="000000">
                      <a:alpha val="43137"/>
                    </a:srgbClr>
                  </a:outerShdw>
                </a:effectLst>
                <a:ea typeface="Adobe Fan Heiti Std B" pitchFamily="34" charset="-128"/>
              </a:rPr>
              <a:t>The two safest and most direct evacuation </a:t>
            </a:r>
            <a:r>
              <a:rPr lang="en-US" sz="2600" b="1" dirty="0" smtClean="0">
                <a:effectLst>
                  <a:outerShdw blurRad="38100" dist="38100" dir="2700000" algn="tl">
                    <a:srgbClr val="000000">
                      <a:alpha val="43137"/>
                    </a:srgbClr>
                  </a:outerShdw>
                </a:effectLst>
                <a:ea typeface="Adobe Fan Heiti Std B" pitchFamily="34" charset="-128"/>
              </a:rPr>
              <a:t>routes  </a:t>
            </a:r>
          </a:p>
        </p:txBody>
      </p:sp>
      <p:sp>
        <p:nvSpPr>
          <p:cNvPr id="3" name="TextBox 2"/>
          <p:cNvSpPr txBox="1"/>
          <p:nvPr/>
        </p:nvSpPr>
        <p:spPr>
          <a:xfrm>
            <a:off x="1028700" y="3124200"/>
            <a:ext cx="7086600" cy="1200329"/>
          </a:xfrm>
          <a:prstGeom prst="rect">
            <a:avLst/>
          </a:prstGeom>
          <a:noFill/>
        </p:spPr>
        <p:txBody>
          <a:bodyPr wrap="square" rtlCol="0" anchor="ctr">
            <a:spAutoFit/>
          </a:bodyPr>
          <a:lstStyle/>
          <a:p>
            <a:pPr marL="0" indent="0">
              <a:buNone/>
            </a:pPr>
            <a:r>
              <a:rPr lang="en-US" sz="2400" dirty="0">
                <a:effectLst>
                  <a:outerShdw blurRad="38100" dist="38100" dir="2700000" algn="tl">
                    <a:srgbClr val="000000">
                      <a:alpha val="43137"/>
                    </a:srgbClr>
                  </a:outerShdw>
                </a:effectLst>
                <a:latin typeface="+mn-lt"/>
                <a:ea typeface="Adobe Fan Heiti Std B" pitchFamily="34" charset="-128"/>
              </a:rPr>
              <a:t>Be familiar with your surroundings.  Make sure you know the location of exits and the evacuation routes from your classrooms and other areas of the Campus.</a:t>
            </a:r>
          </a:p>
        </p:txBody>
      </p:sp>
    </p:spTree>
    <p:extLst>
      <p:ext uri="{BB962C8B-B14F-4D97-AF65-F5344CB8AC3E}">
        <p14:creationId xmlns:p14="http://schemas.microsoft.com/office/powerpoint/2010/main" val="625417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348BA-148A-4766-97AA-A17140D6C707}" type="slidenum">
              <a:rPr lang="en-US" smtClean="0"/>
              <a:pPr/>
              <a:t>7</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762000"/>
            <a:ext cx="8229600" cy="13716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6000" b="1" dirty="0" smtClean="0">
                <a:solidFill>
                  <a:srgbClr val="FF0000"/>
                </a:solidFill>
                <a:effectLst>
                  <a:outerShdw blurRad="38100" dist="38100" dir="2700000" algn="tl">
                    <a:srgbClr val="000000">
                      <a:alpha val="43137"/>
                    </a:srgbClr>
                  </a:outerShdw>
                </a:effectLst>
              </a:rPr>
              <a:t>EMERGENCY PREPARATION</a:t>
            </a:r>
          </a:p>
          <a:p>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What You </a:t>
            </a:r>
            <a:r>
              <a:rPr lang="en-US" b="1" dirty="0">
                <a:effectLst>
                  <a:outerShdw blurRad="38100" dist="38100" dir="2700000" algn="tl">
                    <a:srgbClr val="000000">
                      <a:alpha val="43137"/>
                    </a:srgbClr>
                  </a:outerShdw>
                </a:effectLst>
                <a:latin typeface="Adobe Fan Heiti Std B" pitchFamily="34" charset="-128"/>
                <a:ea typeface="Adobe Fan Heiti Std B" pitchFamily="34" charset="-128"/>
              </a:rPr>
              <a:t>S</a:t>
            </a:r>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hould </a:t>
            </a:r>
            <a:r>
              <a:rPr lang="en-US" b="1" dirty="0">
                <a:effectLst>
                  <a:outerShdw blurRad="38100" dist="38100" dir="2700000" algn="tl">
                    <a:srgbClr val="000000">
                      <a:alpha val="43137"/>
                    </a:srgbClr>
                  </a:outerShdw>
                </a:effectLst>
                <a:latin typeface="Adobe Fan Heiti Std B" pitchFamily="34" charset="-128"/>
                <a:ea typeface="Adobe Fan Heiti Std B" pitchFamily="34" charset="-128"/>
              </a:rPr>
              <a:t>K</a:t>
            </a:r>
            <a:r>
              <a:rPr lang="en-US" b="1" dirty="0" smtClean="0">
                <a:effectLst>
                  <a:outerShdw blurRad="38100" dist="38100" dir="2700000" algn="tl">
                    <a:srgbClr val="000000">
                      <a:alpha val="43137"/>
                    </a:srgbClr>
                  </a:outerShdw>
                </a:effectLst>
                <a:latin typeface="Adobe Fan Heiti Std B" pitchFamily="34" charset="-128"/>
                <a:ea typeface="Adobe Fan Heiti Std B" pitchFamily="34" charset="-128"/>
              </a:rPr>
              <a:t>now:</a:t>
            </a:r>
            <a:endParaRPr lang="en-US" b="1" dirty="0">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13" name="Content Placeholder 2"/>
          <p:cNvSpPr txBox="1">
            <a:spLocks/>
          </p:cNvSpPr>
          <p:nvPr/>
        </p:nvSpPr>
        <p:spPr>
          <a:xfrm>
            <a:off x="461010" y="2153587"/>
            <a:ext cx="8221980" cy="10468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b="1" dirty="0" smtClean="0">
                <a:effectLst>
                  <a:outerShdw blurRad="38100" dist="38100" dir="2700000" algn="tl">
                    <a:srgbClr val="000000">
                      <a:alpha val="43137"/>
                    </a:srgbClr>
                  </a:outerShdw>
                </a:effectLst>
                <a:ea typeface="Adobe Fan Heiti Std B" pitchFamily="34" charset="-128"/>
              </a:rPr>
              <a:t>The location of designated Assembly </a:t>
            </a:r>
            <a:r>
              <a:rPr lang="en-US" sz="2600" b="1" dirty="0">
                <a:effectLst>
                  <a:outerShdw blurRad="38100" dist="38100" dir="2700000" algn="tl">
                    <a:srgbClr val="000000">
                      <a:alpha val="43137"/>
                    </a:srgbClr>
                  </a:outerShdw>
                </a:effectLst>
                <a:ea typeface="Adobe Fan Heiti Std B" pitchFamily="34" charset="-128"/>
              </a:rPr>
              <a:t>A</a:t>
            </a:r>
            <a:r>
              <a:rPr lang="en-US" sz="2600" b="1" dirty="0" smtClean="0">
                <a:effectLst>
                  <a:outerShdw blurRad="38100" dist="38100" dir="2700000" algn="tl">
                    <a:srgbClr val="000000">
                      <a:alpha val="43137"/>
                    </a:srgbClr>
                  </a:outerShdw>
                </a:effectLst>
                <a:ea typeface="Adobe Fan Heiti Std B" pitchFamily="34" charset="-128"/>
              </a:rPr>
              <a:t>reas outside of the facility  </a:t>
            </a:r>
          </a:p>
        </p:txBody>
      </p:sp>
      <p:sp>
        <p:nvSpPr>
          <p:cNvPr id="3" name="TextBox 2"/>
          <p:cNvSpPr txBox="1"/>
          <p:nvPr/>
        </p:nvSpPr>
        <p:spPr>
          <a:xfrm>
            <a:off x="609600" y="3179871"/>
            <a:ext cx="7924800" cy="3046988"/>
          </a:xfrm>
          <a:prstGeom prst="rect">
            <a:avLst/>
          </a:prstGeom>
          <a:noFill/>
        </p:spPr>
        <p:txBody>
          <a:bodyPr wrap="square" rtlCol="0" anchor="ctr">
            <a:spAutoFit/>
          </a:bodyPr>
          <a:lstStyle/>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latin typeface="+mn-lt"/>
                <a:ea typeface="Adobe Fan Heiti Std B" pitchFamily="34" charset="-128"/>
              </a:rPr>
              <a:t>If evacuating the building for an emergency, you should always exit the building through the </a:t>
            </a:r>
            <a:r>
              <a:rPr lang="en-US" sz="2400" dirty="0" smtClean="0">
                <a:effectLst>
                  <a:outerShdw blurRad="38100" dist="38100" dir="2700000" algn="tl">
                    <a:srgbClr val="000000">
                      <a:alpha val="43137"/>
                    </a:srgbClr>
                  </a:outerShdw>
                </a:effectLst>
                <a:latin typeface="+mn-lt"/>
                <a:ea typeface="Adobe Fan Heiti Std B" pitchFamily="34" charset="-128"/>
              </a:rPr>
              <a:t>closest/safest exit</a:t>
            </a:r>
            <a:r>
              <a:rPr lang="en-US" sz="2400" dirty="0">
                <a:effectLst>
                  <a:outerShdw blurRad="38100" dist="38100" dir="2700000" algn="tl">
                    <a:srgbClr val="000000">
                      <a:alpha val="43137"/>
                    </a:srgbClr>
                  </a:outerShdw>
                </a:effectLst>
                <a:latin typeface="+mn-lt"/>
                <a:ea typeface="Adobe Fan Heiti Std B" pitchFamily="34" charset="-128"/>
              </a:rPr>
              <a:t>, then proceed directly to the </a:t>
            </a:r>
            <a:r>
              <a:rPr lang="en-US" sz="2400" dirty="0" smtClean="0">
                <a:effectLst>
                  <a:outerShdw blurRad="38100" dist="38100" dir="2700000" algn="tl">
                    <a:srgbClr val="000000">
                      <a:alpha val="43137"/>
                    </a:srgbClr>
                  </a:outerShdw>
                </a:effectLst>
                <a:latin typeface="+mn-lt"/>
                <a:ea typeface="Adobe Fan Heiti Std B" pitchFamily="34" charset="-128"/>
              </a:rPr>
              <a:t>nearest Assembly Area.</a:t>
            </a: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latin typeface="+mn-lt"/>
                <a:ea typeface="Adobe Fan Heiti Std B" pitchFamily="34" charset="-128"/>
              </a:rPr>
              <a:t>Faculty </a:t>
            </a:r>
            <a:r>
              <a:rPr lang="en-US" sz="2400" dirty="0">
                <a:effectLst>
                  <a:outerShdw blurRad="38100" dist="38100" dir="2700000" algn="tl">
                    <a:srgbClr val="000000">
                      <a:alpha val="43137"/>
                    </a:srgbClr>
                  </a:outerShdw>
                </a:effectLst>
                <a:latin typeface="+mn-lt"/>
                <a:ea typeface="Adobe Fan Heiti Std B" pitchFamily="34" charset="-128"/>
              </a:rPr>
              <a:t>and Staff will be directing you to these areas</a:t>
            </a:r>
            <a:r>
              <a:rPr lang="en-US" sz="2400" dirty="0" smtClean="0">
                <a:effectLst>
                  <a:outerShdw blurRad="38100" dist="38100" dir="2700000" algn="tl">
                    <a:srgbClr val="000000">
                      <a:alpha val="43137"/>
                    </a:srgbClr>
                  </a:outerShdw>
                </a:effectLst>
                <a:latin typeface="+mn-lt"/>
                <a:ea typeface="Adobe Fan Heiti Std B" pitchFamily="34" charset="-128"/>
              </a:rPr>
              <a:t>.</a:t>
            </a: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latin typeface="+mn-lt"/>
                <a:ea typeface="Adobe Fan Heiti Std B" pitchFamily="34" charset="-128"/>
              </a:rPr>
              <a:t>Once </a:t>
            </a:r>
            <a:r>
              <a:rPr lang="en-US" sz="2400" dirty="0">
                <a:effectLst>
                  <a:outerShdw blurRad="38100" dist="38100" dir="2700000" algn="tl">
                    <a:srgbClr val="000000">
                      <a:alpha val="43137"/>
                    </a:srgbClr>
                  </a:outerShdw>
                </a:effectLst>
                <a:latin typeface="+mn-lt"/>
                <a:ea typeface="Adobe Fan Heiti Std B" pitchFamily="34" charset="-128"/>
              </a:rPr>
              <a:t>in the area, STAY THERE until you are dismissed</a:t>
            </a:r>
            <a:r>
              <a:rPr lang="en-US" sz="2400" dirty="0" smtClean="0">
                <a:effectLst>
                  <a:outerShdw blurRad="38100" dist="38100" dir="2700000" algn="tl">
                    <a:srgbClr val="000000">
                      <a:alpha val="43137"/>
                    </a:srgbClr>
                  </a:outerShdw>
                </a:effectLst>
                <a:latin typeface="+mn-lt"/>
                <a:ea typeface="Adobe Fan Heiti Std B" pitchFamily="34" charset="-128"/>
              </a:rPr>
              <a:t>.</a:t>
            </a:r>
          </a:p>
          <a:p>
            <a:pPr marL="342900" indent="-342900">
              <a:buFont typeface="Arial" panose="020B0604020202020204" pitchFamily="34" charset="0"/>
              <a:buChar char="•"/>
            </a:pPr>
            <a:r>
              <a:rPr lang="en-US" sz="2400" dirty="0" smtClean="0">
                <a:effectLst>
                  <a:outerShdw blurRad="38100" dist="38100" dir="2700000" algn="tl">
                    <a:srgbClr val="000000">
                      <a:alpha val="43137"/>
                    </a:srgbClr>
                  </a:outerShdw>
                </a:effectLst>
                <a:latin typeface="+mn-lt"/>
                <a:ea typeface="Adobe Fan Heiti Std B" pitchFamily="34" charset="-128"/>
              </a:rPr>
              <a:t>These </a:t>
            </a:r>
            <a:r>
              <a:rPr lang="en-US" sz="2400" dirty="0">
                <a:effectLst>
                  <a:outerShdw blurRad="38100" dist="38100" dir="2700000" algn="tl">
                    <a:srgbClr val="000000">
                      <a:alpha val="43137"/>
                    </a:srgbClr>
                  </a:outerShdw>
                </a:effectLst>
                <a:latin typeface="+mn-lt"/>
                <a:ea typeface="Adobe Fan Heiti Std B" pitchFamily="34" charset="-128"/>
              </a:rPr>
              <a:t>areas are a safe distance from the building and will keep you from obstructing First Responders.  It is unlawful to obstruct First Responders.</a:t>
            </a:r>
          </a:p>
        </p:txBody>
      </p:sp>
    </p:spTree>
    <p:extLst>
      <p:ext uri="{BB962C8B-B14F-4D97-AF65-F5344CB8AC3E}">
        <p14:creationId xmlns:p14="http://schemas.microsoft.com/office/powerpoint/2010/main" val="207923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E348BA-148A-4766-97AA-A17140D6C707}" type="slidenum">
              <a:rPr lang="en-US" smtClean="0"/>
              <a:pPr/>
              <a:t>8</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6" name="Title 1"/>
          <p:cNvSpPr txBox="1">
            <a:spLocks/>
          </p:cNvSpPr>
          <p:nvPr/>
        </p:nvSpPr>
        <p:spPr>
          <a:xfrm>
            <a:off x="457200" y="990600"/>
            <a:ext cx="8229600" cy="762000"/>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smtClean="0">
                <a:solidFill>
                  <a:schemeClr val="accent6">
                    <a:lumMod val="75000"/>
                  </a:schemeClr>
                </a:solidFill>
                <a:effectLst>
                  <a:outerShdw blurRad="38100" dist="38100" dir="2700000" algn="tl">
                    <a:srgbClr val="000000">
                      <a:alpha val="43137"/>
                    </a:srgbClr>
                  </a:outerShdw>
                </a:effectLst>
                <a:latin typeface="+mj-lt"/>
                <a:ea typeface="Adobe Fan Heiti Std B" pitchFamily="34" charset="-128"/>
              </a:rPr>
              <a:t>Annandale Campus Assembly Areas</a:t>
            </a:r>
            <a:endParaRPr lang="en-US" sz="2800" dirty="0">
              <a:solidFill>
                <a:schemeClr val="tx1"/>
              </a:solidFill>
              <a:effectLst>
                <a:outerShdw blurRad="38100" dist="38100" dir="2700000" algn="tl">
                  <a:srgbClr val="000000">
                    <a:alpha val="43137"/>
                  </a:srgbClr>
                </a:outerShdw>
              </a:effectLst>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1"/>
          <a:stretch/>
        </p:blipFill>
        <p:spPr bwMode="auto">
          <a:xfrm>
            <a:off x="3841376" y="1847184"/>
            <a:ext cx="4088130" cy="459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6164" y="2514600"/>
            <a:ext cx="2886636" cy="2339102"/>
          </a:xfrm>
          <a:prstGeom prst="rect">
            <a:avLst/>
          </a:prstGeom>
        </p:spPr>
        <p:txBody>
          <a:bodyPr wrap="square">
            <a:spAutoFit/>
          </a:bodyPr>
          <a:lstStyle/>
          <a:p>
            <a:pPr algn="ctr"/>
            <a:r>
              <a:rPr lang="en-US" dirty="0">
                <a:solidFill>
                  <a:prstClr val="black"/>
                </a:solidFill>
                <a:latin typeface="Arial" pitchFamily="34" charset="0"/>
                <a:cs typeface="Arial" pitchFamily="34" charset="0"/>
              </a:rPr>
              <a:t>Areas in </a:t>
            </a:r>
            <a:r>
              <a:rPr lang="en-US" b="1" dirty="0">
                <a:solidFill>
                  <a:srgbClr val="00B050"/>
                </a:solidFill>
                <a:latin typeface="Arial" pitchFamily="34" charset="0"/>
                <a:cs typeface="Arial" pitchFamily="34" charset="0"/>
              </a:rPr>
              <a:t>GREEN</a:t>
            </a:r>
            <a:r>
              <a:rPr lang="en-US" b="1" dirty="0">
                <a:solidFill>
                  <a:srgbClr val="FF0000"/>
                </a:solidFill>
                <a:latin typeface="Arial" pitchFamily="34" charset="0"/>
                <a:cs typeface="Arial" pitchFamily="34" charset="0"/>
              </a:rPr>
              <a:t> </a:t>
            </a:r>
            <a:r>
              <a:rPr lang="en-US" dirty="0">
                <a:solidFill>
                  <a:prstClr val="black"/>
                </a:solidFill>
                <a:latin typeface="Arial" pitchFamily="34" charset="0"/>
                <a:cs typeface="Arial" pitchFamily="34" charset="0"/>
              </a:rPr>
              <a:t>are designated as assembly areas during evacuations.</a:t>
            </a:r>
          </a:p>
          <a:p>
            <a:pPr algn="ctr"/>
            <a:endParaRPr lang="en-US" sz="1000" b="1" dirty="0" smtClean="0">
              <a:solidFill>
                <a:srgbClr val="FF0000"/>
              </a:solidFill>
              <a:latin typeface="Arial" pitchFamily="34" charset="0"/>
              <a:cs typeface="Arial" pitchFamily="34" charset="0"/>
            </a:endParaRPr>
          </a:p>
          <a:p>
            <a:pPr algn="ctr"/>
            <a:endParaRPr lang="en-US" sz="1000" b="1" dirty="0">
              <a:solidFill>
                <a:srgbClr val="FF0000"/>
              </a:solidFill>
              <a:latin typeface="Arial" pitchFamily="34" charset="0"/>
              <a:cs typeface="Arial" pitchFamily="34" charset="0"/>
            </a:endParaRPr>
          </a:p>
          <a:p>
            <a:pPr algn="ctr"/>
            <a:r>
              <a:rPr lang="en-US" dirty="0">
                <a:latin typeface="Arial" pitchFamily="34" charset="0"/>
                <a:cs typeface="Arial" pitchFamily="34" charset="0"/>
              </a:rPr>
              <a:t>Areas in </a:t>
            </a:r>
            <a:r>
              <a:rPr lang="en-US" b="1" dirty="0">
                <a:solidFill>
                  <a:srgbClr val="FF0000"/>
                </a:solidFill>
                <a:latin typeface="Arial" pitchFamily="34" charset="0"/>
                <a:cs typeface="Arial" pitchFamily="34" charset="0"/>
              </a:rPr>
              <a:t>RED </a:t>
            </a:r>
            <a:r>
              <a:rPr lang="en-US" dirty="0">
                <a:latin typeface="Arial" pitchFamily="34" charset="0"/>
                <a:cs typeface="Arial" pitchFamily="34" charset="0"/>
              </a:rPr>
              <a:t>are potentially dangerous and designated for emergency response only.</a:t>
            </a:r>
          </a:p>
        </p:txBody>
      </p:sp>
    </p:spTree>
    <p:extLst>
      <p:ext uri="{BB962C8B-B14F-4D97-AF65-F5344CB8AC3E}">
        <p14:creationId xmlns:p14="http://schemas.microsoft.com/office/powerpoint/2010/main" val="3940282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jjmiller\AppData\Local\Microsoft\Windows\Temporary Internet Files\Content.Outlook\8XY1MWVS\14-411 OEM coin_side2 (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915562"/>
            <a:ext cx="5562600" cy="5573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516974" y="6046400"/>
            <a:ext cx="2133600" cy="365125"/>
          </a:xfrm>
        </p:spPr>
        <p:txBody>
          <a:bodyPr/>
          <a:lstStyle/>
          <a:p>
            <a:fld id="{FCE348BA-148A-4766-97AA-A17140D6C707}" type="slidenum">
              <a:rPr lang="en-US" smtClean="0"/>
              <a:pPr/>
              <a:t>9</a:t>
            </a:fld>
            <a:endParaRPr lang="en-US"/>
          </a:p>
        </p:txBody>
      </p:sp>
      <p:cxnSp>
        <p:nvCxnSpPr>
          <p:cNvPr id="6" name="Straight Connector 5"/>
          <p:cNvCxnSpPr/>
          <p:nvPr/>
        </p:nvCxnSpPr>
        <p:spPr>
          <a:xfrm>
            <a:off x="1600200" y="28575"/>
            <a:ext cx="0" cy="5810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 y="762000"/>
            <a:ext cx="91287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695325"/>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238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4800" b="1" i="0" u="none" strike="noStrike" cap="none" normalizeH="0" baseline="0" dirty="0" smtClean="0">
                <a:ln>
                  <a:noFill/>
                </a:ln>
                <a:solidFill>
                  <a:srgbClr val="234170"/>
                </a:solidFill>
                <a:effectLst/>
                <a:latin typeface="Britannic Bold" pitchFamily="34" charset="0"/>
                <a:ea typeface="Palatino Linotype" pitchFamily="18" charset="0"/>
                <a:cs typeface="Aharoni" pitchFamily="2" charset="-79"/>
              </a:rPr>
              <a:t>NOVA</a:t>
            </a:r>
            <a:r>
              <a:rPr kumimoji="0" lang="en-US" sz="1200" b="0" i="0" u="none" strike="noStrike" cap="none" normalizeH="0" baseline="0" dirty="0" smtClean="0">
                <a:ln>
                  <a:noFill/>
                </a:ln>
                <a:solidFill>
                  <a:srgbClr val="2F5897"/>
                </a:solidFill>
                <a:effectLst/>
                <a:latin typeface="Britannic Bold" pitchFamily="34" charset="0"/>
                <a:ea typeface="Palatino Linotype" pitchFamily="18" charset="0"/>
                <a:cs typeface="Aharoni" pitchFamily="2" charset="-79"/>
              </a:rPr>
              <a:t>  </a:t>
            </a:r>
            <a:r>
              <a:rPr kumimoji="0" lang="en-US" sz="1200" b="1" i="0" u="none" strike="noStrike" cap="none" normalizeH="0" baseline="0" dirty="0" smtClean="0">
                <a:ln>
                  <a:noFill/>
                </a:ln>
                <a:solidFill>
                  <a:srgbClr val="2F5897"/>
                </a:solidFill>
                <a:effectLst/>
                <a:latin typeface="Myriad Web Pro" pitchFamily="34" charset="0"/>
                <a:ea typeface="Palatino Linotype" pitchFamily="18" charset="0"/>
                <a:cs typeface="Aharoni" pitchFamily="2" charset="-79"/>
              </a:rPr>
              <a:t>Northern Virginia Community College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2438400" y="6411525"/>
            <a:ext cx="4572000" cy="276999"/>
          </a:xfrm>
          <a:prstGeom prst="rect">
            <a:avLst/>
          </a:prstGeom>
        </p:spPr>
        <p:txBody>
          <a:bodyPr>
            <a:spAutoFit/>
          </a:bodyPr>
          <a:lstStyle/>
          <a:p>
            <a:pPr algn="ctr"/>
            <a:r>
              <a:rPr lang="en-US" sz="1200" dirty="0">
                <a:solidFill>
                  <a:schemeClr val="tx2"/>
                </a:solidFill>
                <a:latin typeface="Adobe Fan Heiti Std B" pitchFamily="34" charset="-128"/>
                <a:ea typeface="Adobe Fan Heiti Std B" pitchFamily="34" charset="-128"/>
              </a:rPr>
              <a:t>Office of Emergency </a:t>
            </a:r>
            <a:r>
              <a:rPr lang="en-US" sz="1200" dirty="0" smtClean="0">
                <a:solidFill>
                  <a:schemeClr val="tx2"/>
                </a:solidFill>
                <a:latin typeface="Adobe Fan Heiti Std B" pitchFamily="34" charset="-128"/>
                <a:ea typeface="Adobe Fan Heiti Std B" pitchFamily="34" charset="-128"/>
              </a:rPr>
              <a:t>Management</a:t>
            </a:r>
            <a:endParaRPr lang="en-US" sz="1200" dirty="0">
              <a:solidFill>
                <a:schemeClr val="tx2"/>
              </a:solidFill>
              <a:latin typeface="Adobe Fan Heiti Std B" pitchFamily="34" charset="-128"/>
              <a:ea typeface="Adobe Fan Heiti Std B" pitchFamily="34" charset="-128"/>
            </a:endParaRPr>
          </a:p>
        </p:txBody>
      </p:sp>
      <p:sp>
        <p:nvSpPr>
          <p:cNvPr id="12" name="Title 1"/>
          <p:cNvSpPr txBox="1">
            <a:spLocks/>
          </p:cNvSpPr>
          <p:nvPr/>
        </p:nvSpPr>
        <p:spPr>
          <a:xfrm>
            <a:off x="457200" y="762000"/>
            <a:ext cx="7620000" cy="914400"/>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6800" b="1" dirty="0" smtClean="0">
                <a:solidFill>
                  <a:srgbClr val="FF0000"/>
                </a:solidFill>
                <a:effectLst>
                  <a:outerShdw blurRad="38100" dist="38100" dir="2700000" algn="tl">
                    <a:srgbClr val="000000">
                      <a:alpha val="43137"/>
                    </a:srgbClr>
                  </a:outerShdw>
                </a:effectLst>
              </a:rPr>
              <a:t>Warden Program</a:t>
            </a:r>
          </a:p>
          <a:p>
            <a:endParaRPr lang="en-US" b="1" dirty="0">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13" name="Content Placeholder 2"/>
          <p:cNvSpPr txBox="1">
            <a:spLocks/>
          </p:cNvSpPr>
          <p:nvPr/>
        </p:nvSpPr>
        <p:spPr>
          <a:xfrm>
            <a:off x="467303" y="1707776"/>
            <a:ext cx="8254363" cy="14241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smtClean="0">
                <a:effectLst>
                  <a:outerShdw blurRad="38100" dist="38100" dir="2700000" algn="tl">
                    <a:srgbClr val="000000">
                      <a:alpha val="43137"/>
                    </a:srgbClr>
                  </a:outerShdw>
                </a:effectLst>
                <a:ea typeface="Adobe Fan Heiti Std B" pitchFamily="34" charset="-128"/>
              </a:rPr>
              <a:t>NOVA has established a Warden Program, consisting of Faculty and Staff, who assist with evacuation and coordination of people during emergencies.</a:t>
            </a:r>
            <a:endParaRPr lang="en-US" sz="2600" dirty="0" smtClean="0">
              <a:effectLst>
                <a:outerShdw blurRad="38100" dist="38100" dir="2700000" algn="tl">
                  <a:srgbClr val="000000">
                    <a:alpha val="43137"/>
                  </a:srgbClr>
                </a:outerShdw>
              </a:effectLst>
              <a:ea typeface="Adobe Fan Heiti Std B" pitchFamily="34" charset="-128"/>
            </a:endParaRPr>
          </a:p>
        </p:txBody>
      </p:sp>
      <p:sp>
        <p:nvSpPr>
          <p:cNvPr id="4" name="TextBox 3"/>
          <p:cNvSpPr txBox="1"/>
          <p:nvPr/>
        </p:nvSpPr>
        <p:spPr>
          <a:xfrm>
            <a:off x="457200" y="3158817"/>
            <a:ext cx="8382000" cy="892552"/>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latin typeface="+mn-lt"/>
                <a:ea typeface="Adobe Fan Heiti Std B" pitchFamily="34" charset="-128"/>
              </a:rPr>
              <a:t>In the event of an emergency situation, follow directions from Wardens, who will be wearing orange safety vests.</a:t>
            </a:r>
          </a:p>
        </p:txBody>
      </p:sp>
      <p:sp>
        <p:nvSpPr>
          <p:cNvPr id="15" name="AutoShape 2" descr="data:image/jpeg;base64,/9j/4AAQSkZJRgABAQAAAQABAAD/2wCEAAkGBxQSERUUEhQQFBQXFhYYFxUUFhQWFBUVFxcYFxUUFBUYHCggGBolGxQXITEhJSkrLi4uFx8zODMsNygtLisBCgoKDg0OGxAQGywkHyQsLCwsLCwsLCwsLCwsLCwsLCwsLCwsLCwsLCwsLCwsLCwsLCwsLCwsLCwsLCwsLCwsLP/AABEIAOEA4QMBEQACEQEDEQH/xAAcAAEAAQUBAQAAAAAAAAAAAAAABgECBAUHAwj/xABCEAABAwICBQkEBwcEAwAAAAABAAIDBBESIQUGMUFRBxMiYXGBkaGxIzJSwRRCcrLR4fAkM2KCkqLCFVNj8TTS4v/EABsBAQACAwEBAAAAAAAAAAAAAAAEBQECAwYH/8QAOhEAAgEDAgMFBgQEBgMAAAAAAAECAwQRITEFElEyQWFxsRMigZGhwSMz0fAkNFLhBhRCYnKCFbLx/9oADAMBAAIRAxEAPwDtgQBAVQFwQBAXIAgCAIAgCAICl0B5yVLG7XNHetXOK7zZRb7jzj0hE42EjCTuxC/gsqSewcWtzIusmpVAEAQBAEAQBAEAQBAEAQBAeQQFUAQFwQFQgKoAgCAIAgCAsmlDQXOIDQLknIAcSsN4C1Oda462vEnNw3LbYugb4gfiI2Z7lHlV5tFsS6dHG61Of6W1ilsWh0mZu9xv0jwA4dW7Jc1BPVnWTcTV0+mphd5MkmWw3ds2G52WXTlRonLzOpcl+upnaIahwxbI3OPSOXuuJ2nLI9y6xlrhnCpDvR0pdDiEAQBAEAQBAEAQBAEAQBAeQQFUBVAVCAqgKoAgCAIAgCAhXKppIw0jWNNjLIG/ygFzu7YudTY60V72Tn+jaYhovcuNi4neT8lCk9S5pxSRsHUjCLOaHDrC15mjdpMq2nZawa1vYFlTbNcJbGrqdHc05s0PQe1wJtkO23FdoyI9amsZO26JqedgikNrvjY422Xc0E28VLRUvcy1kwEAQBAEAQBAEAQBAEAQHmgKoCqAIC5AEAQBAEAQBAcx5ZicVLl0fanvAbktJ7HWluaeJ2FjSdpA/QUHGpcKWh7RSxuOHpB3WCB4o4o2U8lKmVjThs9zur8diKCMOZdzeKJ+RFhex4X2+vgtlE4zl3HR9UP/AAqfqjaPDL5KdHYqZbs3CyahAEAQBAEAQBAEAQBAEB5oCqAqgKoBdAAgCAqEAQBAEBB+VGk5yKO98i7CN2O1h5EhcqrxgnWdNTUl3kclp2luE3sAN+0AKM9GTUso1v0RrD0Ba5OW/PMnqCxKblobwpKJZUUl3dMAgjCQTttmM+OSRnKIqU4z0ZvNHxNLS0DC0h3R4XC3TycZw5VgnGprbUrLE4c8N9obuCk09iDeRUauF0RvFuRQgCAIAgCAIAgCAIAgCAsCAqgCAqgKIZKhDAQFUAQBAEBgaZ0aKiPAbA3uCc7HZ81rKPMsHWjVdOWUcvMhDsLsrH0UKRcQ2yYlb7wxBxubgNaTfhiOwBIxOmcnmG4iDheDvOEYeoHPIhbyisGuqN1SvOJrW7TYeKxFHKo8xydMoKYRxtYNgHnvPipiWFgp5zc5OTMhZNQgCAIAgCAIAgCAIAgCAtQFUAQFSgLUMlbICqGAgCAIAgCA5jrnSCOodh2GzuwuzPmolVYkWtrPNPXuNF/qFgRcdp4LmSk0IqkBpDSCD4+Sys94nJYJHqfTY6hjnbBc9pDTZdKfaIdw2qbOjhSisKoAgCAIAgCAIAgCAIAgCAogKoAgCApZAVQBAEAQFC5AeT6lo2kdl8/BRal7QpvEppPpnX5Gyi2aLS+t8UGMYXuLL3GwZC+0p/m4PGNSfS4bUnT9o2ksZIY/Spq8Mz8I5xgNmm4aDchoO+3H0WlR5kd7eCjTMGq0Ux36C1OmjKUeimtN9vcB6LJq1qb6jqDCcTSG4Qc8iBlncHctovDyaVIc0cGVqpymQ1YIc3A5rsJIddpzIDxexDTa+9dp1lDHMtyNSsZVot03nG6Juyoad4/Hs4pC4hLZkJxa3PXEuxgqgCAIAgCAIAgCAIAgCAIAgCAIAgCAoUBCa3Xi1TNAA1gidhEjrnnCAMeAbOiTY7VwrVHAsLK1jXeHlvuRrn6wue9o6bgXNF3Gw2/CFArXPuN4zoXS4coRb0Wj9CVyVrGNJdZg4mwHicl5Knfc7cYx17sLP0KHk8Tj+uWnWPlmEJM7nFwHN5szG1ztll6m1pyUYyqvHno/kX0LlO1VKjFyk440Wi82RbVnWN9G/mpruivmNpjcdpb1X3K0lFTXNEo4TlRm6c+7R+Z1ancyVgc0gggEEbwRko7yTMntHAAmRnJAuUXWuwNLBkTYSPG5p+o3rO/qPWu1KGdSLcVOVcqIxouiqIS2WB0ZDmglp2EHOxB9brnUr0pNxnnQsbXh15SUa9BpqSTa+x0fQ/KKWsaKimq4rDCZY2mWIluV8vzVBX4dONRztqqy/wDS5Yf10K645o1HGrHlZlv1/hMgMFQwggEtddhDt4sbW2X71Z2zu4w/Fi8/T6E61VrVp8tRpSz36Eh0Vr6HPjjI5x8j2sAYWlwxEAusNoANz1AqfRrSlo0R76xpUlzQmvmToKSVJVAEAQBAEAQBAEAQBAEAQBAEAQGBpvSsdLA+eU2YwEniTua0byTkEB83RSyVtS94kdH05JG53w434iLdrvJca9RU46rOSxsbedepywlhrUk+jaGUyMaamc3e0EtEbbZ7QSCqqtWSg3GK+v6noalpUVKTnVb0fTp5fclztWYC7FIHTOvfFO90pv1A9EdwXk3xS4w1F8q/2pR9NTzPJ1ITpijLaiRrRZuM2sLADsC9DaycqMW+h7SxX8PDyIZrfS4ZQ7c4eYyPyV3ZzzDl6HneOUOSuqi2kvqv2j31T1skozgcC+E/V+szrYfku86fNqtyspV3DR7El09ygMEdqY43uG0tcAwHiDtd1LlGi86nepcxS9zc5w55cbuJLibknaSTck9alJYWCBLLzkntK3Cxo/haPIKjn7zbPoVBclOMfBehNdTJgY3t4OB8R/8AK8/xaGJRkUXHIYnGXVNfIrrnStdAHENOF42gHJwI9bLXhNVqq49UcOD8rruDWcr01IYHfRSKmmAjmjIIc0ZEXGJrhsLSMiF6u3rzc1FvQncU4fQjbyqwik1rosHctTtY2V9KyZmTtkjN7HjaOzeOoqzeh5HGDerBgIAgCAIAgCAIAgCAIAgCAIChQHEeXXWEumZSMd0YxjkAO17vcB7G5/zLKNkjnuqstp7cWuHof8VFvFmmXHBJ8t2l1TXoyeUEvtY7/G31Cpa35cvJnq7hZpS8n6E/c+x2LxmDxGSB6eq7VEwsPf8AUA/Neus/yIeR7Gw1tqb8CKaxU/OQneW9IfPyVlbT5anmcOL27rWzxvHVff6EKurc8ULoYMnRkOOZjev8z5ArnWnywb8CVZ0vbXEKfV/Ra/YnO0Kl1Pfbokepc3tHt4sv3tcP/ZVfFoZpp9H6lNxuOaEZdH6o32n2YqaUcAHf0uB+SqrCWLmPjp80U/DZ8t1Dx0+awQCvHsJPsleut/zInpuItf5Spn+lmVyM6eMFcIifZzjAQTljGbHduRH8yutzwTPoRamoQBAEAQBAEAQBAEAQBAEAQFsrwASdgFz2DagPkzWrSRqaueY/Xle4dTcRDB3NAC2Nka7R1XzUrX8Dfu3+V1pUjzRcep3t63sasanRnR6B13sI+NvhiGaoKq92S8Ge+r4lRk10fodAkmNz2lePUEeAc2iA6xu/apftN+41eosf5eHl92e04a/4WHl92a99lLJ7INpij5qVw3bR2HZ+upXFCpzwTPB39t/l68od268mYJXYhm81Ugu9z+At3nL8VCvJYio/vQvOBUs1ZVH3LHzJOAq7J6o3OqhtUt6w8eIv8lB4is27+BXcVjm1l4Yf1JjVtxRPB2Fjh5FeeoNqrFrqjzFtLFaDXVHNdNuwUz+sW8V7i2jmskeo4vNRs6njp8yJ6IrDFIyVvvMc17e1pBHordHiD64ppg9jXt2OaHDscLj1WhqeqAIAgCAIAgCAIAgCAIAgCAivKbpb6No2d4NnOAjb2yENJHY0uPcsoyj5flKyZMd5tmsGUdB1ZqcTIj1gf0n8lTXMeWbR7bh9T2tkn34a+K0Ox6Sog67mkNIAuMsyRfLgV524t4uUmtMJfFvuPGM5jrGz9pk7W/carSx/Ij8fVns+G/ykPj6s1gClYLDOhptaKTFGHja3I9h/P1Uuznyy5epScct+elGqt46fB4Im5WR5Ql2gKfBCOLji+Q9PNVdzLmn5HruEUfZ26b/1PP2+xtw1Ry2ybTV0ftMfafQqJfL8CXkQ+Ia20/L9CeTx+zedtmOueHRO1ebtYSnVjhd55OgvxY+a9TkOucloWN+Iny/7XurNe+2XvH54pRj1f2/uRiEqyR5Y+mOS/SgqNGwm93RgxO7WZDyLT3rDNCWLACAIAgCAIAgCAIAgCAIAgOWcukFRJDC2KN74w4ueW5nFazRhGZyxG6cyW5vGLexwmZhabOBB4EEHwKzkNNbmLMckCJXqjN7E8Q75AqtvF76PWcAlzUJRfdL1WTu1DWsuC4ubdoOK52kAheXpV6ftmpNrRrPj3bnmasXGTXi/U53rW69VIcs8JH9DfwVtZz56Sfn6nrOFP+EgvP1NQFILFFlRCHxuadhBHktovlkma1aaq0pQfemiACA85g34rd//AGrfn05jwSpSc/Z9+cfEnlPEAABsAsOxVDeXk95CChFRWyWD2xLBubnVK/0qM5ZYjns90j5qLeVHTpNry+ZA4m8WsvHCJfpyodDTSlzbdAtzBGbuiO3aqKyo1I3EU4vf0PO8Ph7S4gvHPy1ONa4z3EA+2e25H4L2lktJNk//ABBLM6cfBv0PDRGrdVUfuoJSPjc0sZ/W6w8FMc0tygjTlLuO68k+rU9DDJzz4yJHBwYy5wOAwklx23AAyG5Z5lLU0nFxeGTxDUIAgCAIAgCAIAgCAIAgCAiOu8/Sjj7XH0HoVHrvZE6yjuyOVFDFI20sccg4PaHeq4pkqUUzmmu2r8DAfo8Ra83ya51rAXPRJIGQ3LvCcm8M4V6MFHKNZqhcPexwIItcEWIIyIIXG9WiZa/4fn704+TOwaJmxU0RNj0AD3ZLw93DkrSx1Ky/hy3E14sjOtY9uCd7B5EhXPC5Zo46P+5ecGlm3x0b+xprqzLbIfsPcsG3cR5lH+3E7rY/L8VM5/4f6Hnlbr/ynw5vpj1JAVDPQFQEBv8AVGC8zjwbbvcR8gfFVnE3+HGC3bKjjU+WhGPV+n/032tcEkrI6dt8T5LAE5DCC6/YAL9yjcKhUlXcZZ91bZ2K7hbhTlKtLaK9dCA6PNq3CQPZhrc7Gxub+q9PTXLT+LJF9LnuX4KPpn7nV6GS7QtkV8lqSXQT7sI4OPopFJ6EG5WJmzXUjhAEAQBAEAQBAEAQBAEAQHPNP1HO1TjuHRHDo/ndQqssyLW3jy00YlTLZq1yd0jR6q0BrK+Vu1rKaYE7g6RvNt++49y70dyJeS0S8SB6GlL56iQ3u617/E43d53XK9eiLXgK9+pLyOkaqzXp7fC5w+fzXj+JwxXz1RH4vHFxnqka/XKLpRm25w69xHqpnCXpKL8GS+By92a8v0I3sVuXpc51whhswqKMumldb3Wsb2XzPyXaelNLq3+hBoa3VSXRRX3M8riT2ygRmUS3UyH2b3He+3gPzVBxeXvxj4HnuNzzVjHos/NldI1JNbEG5804HxF336sKm8Hp8sFNbt/RHewpRjY1Jy0zn9F9SJtpXsrXSPsPpAFS2wtZkxL2N7mkBejrLQqbR82W3k6NoWfoBcUb1I6ko1em6ZHEei7UXrgh3UdEzfqSQQgCAIAgCAIAgCAIAgCAw9LVXNQvfvAy7dg8ytZPCyb0480kjmzHgC5Oe1QMl0uhq9IV3vN6rogTDkq0Zgp3zkdKZ/DPAy7R54lMpL3Sru5Znjocv01TxR1VTzN7GVwcOD2k4gOq5UO7fvJHpOCRxQlLq/RI3Opk1udadnQcPMH5LzvFoZ5JeaOfG4LEJea+56a4PuyI5ZOcPK+azwt+9LPT7nHgb9+fkvUjBcrkv2ywnJBnQu0IelVdjD/aulTsR+JDtv5ir/19C8lcieXxobonGqwtTAjaXPPnb5LzPE3m4+XoeU4u/wCKfkvT+5o5K60lVb3pPYxneHSyNhaW9zj4L0vC48sYRfQsb6m6fDorpjPx/ubrlO0eIqmle0WBhMeWz2ZFh4OVpXWhQ2EtWjC0VX2FlEJzWSX6FqbPaevjx2rrB4kR6scwZNQppUlUAQBAEAQBAEAQBAEAQGg10ltTW+J7R6n5LlW7JItV+Ic8qAbbVCwXBo52lzrDacvHYsnNrGp3PRNIIYI4wLBjGjwGfmrCKwsFLOWZNnz9rBo+pjqJnYA9j5ZJL3s7puJtf3SqmVzRrS3wz1NjKdOmo0XGa3xnlkn8dxoHWCOFzueZMy7QPcLhtvmW3US9s51oJU2n8cHHitWdWmk6co4edVpt1WTN05pmCdjOZkY+znXAycMt4OYUeytK1GUvaRa0Xqc+CSSqTXfhepqLqywehLXOQwXaCOdUd1m/dW9XsR+PqRLX8+r/ANfQ9XFciwKxu2obJpPU3mgdacETWxwTzWDum3A1l8RORc4YtqrLvhTq1HOU1HbrnbwWh5S7pVLi4lOnFuOizprhJHlqoHSVsAfE7CZWOcXObYYXYwcib5tCuqMIwmveRacSrVKltODpNLq2tMNdGdJ5TKLnKUPtnE8O7j0T6jwU6svdPL2ssVMdTndC0gX61BbLdEs0K42C3TOU1hHRYXXaDxA9FYLYpXuXoYCAIAgCAIAgCAIAgCAiOv8AL0Ym9bj5W+aj19ibZrVshkxOHNRixRiaFhD6uJvGVnhiF/RILMkc60sQZ2l7rAnqKsHoUqOdVIs7uHoCvA3ccPyS9CaloY7g22YB6yB+CjKUlszpGrOG0mviaPWDQcMsTiWNZI0EskaLOa4AkG42jLMdasbO9q06iWcxe6FSvUeG3qtU+/5/Y1WiNExzQRyGRwLmgkdHInaFd1JOMmujPTU67nFSxujKOrsf+4/xZ+C19o+hv7V9DA0LTxMlq2ud0QY83HdgudnaulVycI/H1OFBy9tUcfD0RtPotI4DpN/rI9VyzMlc9T9o1+nqWmbTSlj7vwENs8HO3BdKLlzrJwuKlRUpeT7vAm+i4gyNjQB0WNGwbmheVq1pSqOTfezzfPPGMv5s3Oif3rPtDdZd+GScrun5/ZnGq8xeSQafg5ylmad8b/EAkeYXu5rMWiNTeJI5LDkAq1F4STQ2z9cF2RyqMn2jX3ib2AeGSmw7KKiqsTZlLY0CAIAgCAIAgCAIAgCAgmv7/bRj+EnzUavuWFn2WRSpdl+s1HJpl8nlLzlbi3RguPbsHmV1ox97JFu5Yhg6w5lwRxyUsrD5tp66qiLubmJa172tbJcnC1xa0l3YOCqbm3tpvE46+B6mhbVa9P2j5Zb9pYe/9Sxv5GfSa2VNyH0732BN4w1+zfYWNlX1eF228ZpebwR69KnSWatKUfGMk1+pbpTW574nRsp5cbgW4nMfGGYgRcki3clvwuEKim6iwtdHnJFlTpVfdoczfitv35Gnpo8DGtG4WVhJ5eT01KChBR6I9Sclg6aHnoeQD6SDtLm/dAXSqtIfvvIlk/xK/mv/AFRljZZcieeNVBjYW7LhZi+V5OdWnzxcST6O0rXthb+zNeGsHtMbQC0DJxB32VTUt7CVR5nh52weWxThP2Tg208drGfobrUzSlZLUwmVkbIS+xcHZ+6/DYW+JoCtLTh1tTqKcM5X76nS9oulTadNJ/8ANtrbuwjqr23BB2EEeKusFHk4xUR83I+M7WuLfAqtlHEmXcHzRTN9oZ+3uWyNZk90GfYjtPqplLslZX7bNguhxCAIAgCAIAgCAIAgCAgnKI20kZ/hI81Gron2b0ZCayTJRye9ifcmOjObp3Sn3pT/AGtvbzJUujHCyVd1PM8dCZLqRTg2naTDJOLAObPLnxDnlw8L+arK3aZ7qwf4EH1X6mLq472/axw+fyVbf/k/FEfi8c2z80bPWVvsOx7fRw+ag8Pf43wKjg+lw/FP7EVsrs9MebismGYuinXfOOtp8l2q9mHx9SFZPNauvGL+hsWuUcsT2a3K6G8dzotDH7ANH+1b+xeUlrca/wBX3PGzn/Fc3+77nlqlJ7F3xRyQvH2Q8OP+S9tbPR+Za8Yj+LHxT+eDqAU88ocw5QKLmqvGNkgDv5hYO9Ae9RK0cPJaWk8wx0PPQknR69i5I7yOiaB/cjv9VMp9kq6/bZsV0OIQBAEAQBAFgBAEAQBAQrlIGUR63D0XGsTbPdnPK7ZYbyFHJ7eh2rQ1NzVPFH8MbB3gC/mpsVhFNJ5k2ZqyanHNa8P0iYCxvI4nt2fJVdbts9rw7Lt4Z6Gk0bAGzsI6x4tKg3izQl++8zxJc1tNfvdGw0+32DrcWH+4KssX+MviUHCv5leT9CKPed6vT1DPB5/WayjVmI5vNTEnY8AfzDP0JXXtQ8iJhUbhye0kl8V/Y2bZu7sXHBYJ51PeGU4XDrBWrNo75Ol6LPs4/sN+6F5Cs8VW/E8ZcaVpf8n6kao67mZ2kmzHtcx9+BBse42XtKM8SyeovKPtKWUtVqjs8JyHYFbHhXuRPlNpsVOx+9kg8HC3rZcay93JLs5YnjqRHQhzt+uCilhI6hoMewZ2KbT7JUVu2zPW5zCAIAgCAICiwZBQwEMhDAQyQvlLPs4R/Gc+5ca2xLtO0/Ig0cF3x3/3GX7MQuuCWpOn2DtgU0pjF0pWc1E5/DZ2nIeZTISycT1knbE8PkNmvyLjewfn7x3XG/qUCrRlJ5jqel4bxCnTpqlUeMbPuLdEzMfKwtLXCzjcEEHongq29zGjJMmcQqwdrNxaecbPxM7TDLQv2/V+8FV2WtZFLwpZuY+T9DQYbC5tbrsr3DPTuSWrZrKjSMINhaR3CPpG/C4yXaNGb7sEGrxGhT2ll9Fr/Y8f9IlqHB8jLD6rA43b/EXDf1KTBRprCKG6up3E1J6Y2XQyPoEkAvJd7eIHTHa363aPBcp0lLWOhPteJuPu1cvx/Ut/1mG1sTh2td+C4u2qftljHi9t3t/Jk2pdcKawDDO8gAAMhlcTYWysF52fBbqUm8JZ6tHmJ1U5NmgrIqibADE6nYdrpCOcI34Yxs4XK9RGhGOsnkt7jjEp5jSWF1e/yO46s1/P00b99sLvtNyJ79vepsXlHnpLDPPXCMOopr7mX7xYhYqdlm9B4qI5zodts1CSLZnUdBH9nj+yFNp9kqKvbZnrc5hAEAQBAEBQLBkFDBRDIQBARDlIA5mI/wDIfun8Fzq7Eq07T8iDB2y23I/NcEWTWVg65oivbPE2Ru8C43tdvae9Sk8rJSzg4ScWR7X6ssIohvLnnsaMIHi6/wDKtZ7Gaa1IbOA7IgEHcRdcmdTR1eq9M83EYY7jGXM8cJsnM8YZryo182qN9ks1uBkeR6rC5VqkvkjKWNUecOpjL9N73dpJ9VtzvuMt57WX8Wbyh0PDFbCxtwRn3rTcZwbosHAeHas4MZDqdp3DvzQZKMoY/gZfjhCYGWZkLQ3ZbuQGq0xNeQDcAsGYk25N7imcP47jsIt/iu9J6HOruXcoWlWsgMIPtJLZcGA3JPba3elR4WDpa03KfN0IXRPzFtmaillLY6loJtqeP7IPjmpkOyVFXtsz1scwgCAIAgCAosGSiAIAgKFAQblNmsIW9bj5ALlUJdqtWyGQm64YJ5JdSdKiKfmyejJZvY/6vjey7UnjQjXVPmjzdD31/f8AtUY/4/8AI/gtqhCp7MjTJLrmzoXYlgwWc4sAqZB1LIBOSAyy/wDXetjU9G2QFTIgL2PWDJoq6S7yVozdEw1U0q2npJJXZhoFhxcXODR3ldoaJs1cOeaSIjNUumlMjzdzjdx+Q6hs7lxbbZYxioLCNjAywTBls6foJ96aL7DfRSo7IqavbZn3WxzCAIAgKoAgLVgyUJQC6AXQFCgIRynR+zhfwe5p7xcfdK0miXaPVkBhnzsuLRYrY2MVOaWaGYkuDwyZuVrFj7PYONsI/qW+MYZz/MjKPTQ3vKC69RFI3NroLg7j0svJy2mVkO9EaidmuTNmeuJDBY5x6kB4SFAUfLZpPUsgyW1Yv+uKyYMrn0A5xAeM9SRkDmtTJq5isG6NnDXhujubJBMkuzeGR3cXHqu8DxXR6RO1CHNUz0MVtGacx4yTzkbZLEWLecJOA9gHmsSjqSoSUm/BmygqGnf1LGDDR1TRDbQRD/jZ90KQtipqPM2Zd1k0F0BW6ApdAVugF0AKwZLboChQBALoDSa3aKdU05Yy2Nrg9oOQJFwRfrDisNZR1o1FCWWcamkwkE5FuR4j87hccFomdA1WiirqTmZCccTi5jh7zA7e3iL3BHYukUmsEWtKVKpzx2Zh63aPdTwwtdJzmEPDThw4WEtOG1zwWJLQjuanLKWCM0775rmwZBKwYPMtCyC0sA3rBk8JiMDvsnx3edlsYLGAA5nP9blgwbOnkBGSyC2apsLb1hmTGJWAYtU42KJGyJZqDquyeMSTlxAseb2A3JPSO0jIZCy7QWTaVw4R5Yo1OtWkhNVTOaQRcMjtsAaMII8CVrLVkuhHlppDQ1G6aXm42udm1p6h9ZzjuFslqlk2nKMY5Z2WNtgBwAHgpBTt5ZcgKLIF0AugCAICt1qZKEoCl0AugKIChQGn0zq1TVWcsYLvjacL+8jb3rDSZ0hVlHY1Wh9R2U0zZY55jhN8LgzNvwkjd3LCjhnSdw5R5WkWcpEd4Wnd0x3nDb0KS2OMNzn1Myy4nQ9yUBQ9oWQY0r+tYBiaTfaF54AHwIKytzB7wzCw7ECM2J4w3CwZMcuzWAXoZMeoOSAn+q2j3z0D4hI6IuwAuAzw53b3hdo6o15uWWWKDk1ia7FNLJJbY1gEY7ScyVlQR0ldSeyJfozRkVO3DCxrAczbaTxcTmSt8YI8pyk8sy7oai6yBdAW3WQA5AVxIBiQHotDJYUAQBAEBQowWlAEBF+UP/xm/bHoVrLY2huc8bsXI6Fr1hAoxZMHhJtQyYemv3D+xFualYvdCGUbCL3CgLGblgyXlYBSD3h2rJk6lqb+7f8AaHou1PY5TJCtzQqFlgoVgFCtgUWAUKyCiAqUBRAf/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111">
                        <a14:backgroundMark x1="19111" y1="16444" x2="19111" y2="16444"/>
                        <a14:backgroundMark x1="30222" y1="73778" x2="30222" y2="73778"/>
                        <a14:backgroundMark x1="69333" y1="72000" x2="69333" y2="72000"/>
                        <a14:backgroundMark x1="89778" y1="70222" x2="89778" y2="70222"/>
                      </a14:backgroundRemoval>
                    </a14:imgEffect>
                  </a14:imgLayer>
                </a14:imgProps>
              </a:ext>
              <a:ext uri="{28A0092B-C50C-407E-A947-70E740481C1C}">
                <a14:useLocalDpi xmlns:a14="http://schemas.microsoft.com/office/drawing/2010/main" val="0"/>
              </a:ext>
            </a:extLst>
          </a:blip>
          <a:srcRect/>
          <a:stretch>
            <a:fillRect/>
          </a:stretch>
        </p:blipFill>
        <p:spPr bwMode="auto">
          <a:xfrm>
            <a:off x="3525063" y="4006546"/>
            <a:ext cx="2093873" cy="209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7" descr="data:image/jpeg;base64,/9j/4AAQSkZJRgABAQAAAQABAAD/2wCEAAkGBxQTEhMUEBQUFhQWGBUXFBQVFBQUFBUVFRQWFhUUFBQYHCggGBolHBQUITEhJSkrLi4uFx8zODMsNygtLisBCgoKDg0OGxAQGiwkICQsLCwsLCwsLCwsLCwsLCwsLCwsLCwsLCwsLCwsLCwsLCwsLCwsLCwsLCwsLCwsLCwsLP/AABEIAOEA4QMBEQACEQEDEQH/xAAcAAEAAQUBAQAAAAAAAAAAAAAABQIDBAYHAQj/xABOEAABAgMDCAYFCAYGCwAAAAABAAIDBBEFITEGEkFRYXGBsQcTIjKRwSNScqHRFDNCYqKy4fAlQ4KSs8I0U1Rjg5MVFiQ1c3SUo9Li8f/EABsBAQACAwEBAAAAAAAAAAAAAAAEBQECBgMH/8QANREAAgECBAQEBgECBwEAAAAAAAECAxEEBSExEjJBcSJRYYETIzM0QsEkBhQVQ5GhsdHwUv/aAAwDAQACEQMRAD8A7esgIAgCAIAgMO1bVgyzOsmYrITKgZz3BoqcBU6bjdsWAYIyrlLqR2GuBFSDXaAvJ16a3ZM/w/EtX4GXnZQS4/WeDXfBeDzCgvyIvC72ImLl5LA0AiO2htOZW/8AdQLaOR4lq7t/qeWT0hSMxM/JWRHCMbg17C0OIFS1rsCaaFIjJSV0VlajKlNwluja1seQQBAEAQBAcxt7pKiw7RjSkGFDLIQFYji4kuo0kUFAKF1F41qjhG6J+X4SOJq8EjIlekCNQmJChu9kubzqoscZJ7ouquQUlyza/wByfh5XturCdowIOKj/AOLxTs4s5qdPhk4kdE6Q2AkCA64kd4aFKWNTV7F3TyGcoKfGtVfqZNg5fwJmb+SNhxGxcwxL80soMakHd4qVTnxq5U4rCvDz4G0+xt69CMEAQBAEAQBAEAQBAEAQBAc66eWVspx1RoJ+0R5rDMrc0iyKGFDNb6BVE0lc72nKUqS8rG5S8V57IzANZaM46caVVSpy5dDh2nxvuam+He4DQaKyjqrnfwl4E35Gl5SS0SWmYc1CNDnNc0+rEZSld9ArLDTvHh8jlc4wzhV+Itn/AMn0ZkVlPDtCVZHh3Owis0w4gxadmkHSCpJSMnlkBAEAQGu5d5UMs+UfGdQxCC2CwnvxSOyNwxOwLAOBZKF8aJMTEYlz4jr3HEuJznH3jwULFy2R0mRUneVT2NphXXKDsjo6jurk8HdrHSqZq7Pncruq+5BxGjONNZ5q4itEfQaLapq/kiz0exy3KBo9eDEadwGd/IrXDchyOcfcX9Ed6UgqQgCAIAgCAIAgCAIAgCAIDQenFv6IjbHwP4rR5rDMo5zYMOsBh2KpqLxHdYWp8mK9Da4MYtc01uFLt4CpZaSZxle8a0u5FTBo54+seatKb8CO3w95U4P0RH25JCNBcw4kdnY4Xgr3pz4WmeeKw6rUpQf/AJmu5FWpMyR+USd5BLJmXPdeAbrte68HZcrHjSdmcmsJKdPiitVo0dtyY6SpGbaKxBAi/ShRiGEHTmuNzgvREFqzsbXCnYbu7EY7c9p5FZMHsWdht70Rg3vaOZWAQlt5byMqwuizMI0FzGOER7jqa1tb0FrnBMt7cjT0QzUcFrT6OTgH6IP0jtONddNS83NN2J0MM4w45LV6JEzY0j1MFjNIF+1xvJVbVnxSudhg8OqFJQ69TNze0OHNeMtiTJ2g+xsFTnY6VUJnz3/N9yApQneVbx2PoUNYIxsgW1ygh7IcU/YcPNWmG5Djs4+4fZfs7+pJUhAEAQBAEAQBAEAQBAEAQGidNrf0PMbHwP48MeawZRzPJ0nqGUwVTUvxHdYThdJdja4YOY010DkqSrpNo5DHRtXl3Iq0PnHe0rKj9NHZ4B3oQfoUuwXr0JCWprUp6C0Hs+hHGcPaH418VNT46afVFDb4GNcek9fcnJiwoEZzethg1IBI7JoTrC0jUknYk4jB0akW3HWxssz0Y2Y12bWYYaZ1GxibhT1gdYVhdHI2Ej0a2W+4de80J7UV4rT2aJdBLU1+asmTDmmBLNhltakkvJwoe1Xb4qFUrOWx0+Dy2FLxTs3vsa3AHymcLv1cC5uov1/nUFib4KdluxQX9xi3L8YbdzZQcFDLywBoRvHNay2ZiesX2NkMNwNaXEm+g4qoW58/s/ie5rJPaO9W6PoUNII96N4dbfOyXiH3tHmrXDchxmcfcvt/2d3UgqggCAIAgCAIAgCAIAgCAIDR+mp36Hmtpl6f9TCPkVgHMcnTSXYFVVHqzucJH5cexs0s89Ww7PMqlrr5jOWzTw4mRgWqPSHgfcFNofTR1WVO+GiW4guCkPYmx1kyBywlj1bIzO/CcHcK3+Sk4eWvC+pUZrSbgqsd4u/t1NisiZERsKIMHZp94qjVpWJEKiqUeJdUdQnpQOo4NBOBuvINNOjBWDgnucW3qVyMmGAnNAN+AAoFiNOMdUjKepx7KWb6mDFfpFQ3eTQfnYoMI3nY7DE1vhYfi9DFyYlOqgNDu87tO3uv+C0rT4ps2y/D/DoLzer9zPiN0qOWaa2PQLxwWs9may5WbIXmujHiqm589b+b7muNb2jvKuII+gX+WuxV0dOpb7hrl382fBWmH5Djc2+49juikFWEAQBAEAQBAEAQBAEAQBAc+6dH0smINcSAP+4D5LDMrc57YPzLQRr5qpm9Wd1h1amuxscndDHGn7xxVPiF8xnMZv8AcP2MO0x2+DeSl4fWmdDk7/jxLTu6pPQsVzFmahB7S03ggg7itk7Gs4KUWn1IjIiMYboss83wn1btYaf/AHiplTW0ikwTcOPDvdXt2Z2ObtpgDeqjQjrBcK76kjwUvjj5lE8LWb5WVSttw7+tjQtgDhXfWqccfMLCVr8rOM5VPEaahS4vaHGJE9kVI8fNQ01GMpl7Xi69WnQXd+xNNh12KHuX3LoHupcsXsZUb6lYF9y1nszzb8OpPOIzhQarzrVOcDJr4nuQODjvPNXUDvFrTXYxsh35uUEH68KI37Dnfyqxw3KcrnKtXT9F+zvalFOEAQBAEAQBAEAQBAEAQBAcz6fo9LPhM9eYh/ZDitZbG9NXkkadYjfRNGxVTd2d1BcMETUm70Y3u5qnxH1GcxnX3HsixaHfHshS8LyF5k7/AIy7lg6lJLRa6lJ71FnqN1c1u3D8nm4MwO670cTdoJ4cgpVF8UXApMcvg14V1s9GbS4A6l5ss42sWolGgk0oLzwTUy5JK7NeyZHWPjTLx33ZrPZb+PJb12klEr8ti6k5131dl2J9xrgopcpW3KReb8Qhluy0DSRVecthKzRsNb8NWtVD3PnlXSq+5BxsTrqeauocqO7o8i7ERY0fqrakXnS/MP7bS3zU/CPRo53PYWnFn0SppQBAEAQBAEAQBAEAQBAEAQHGun2ZzoshLjSYkQjdmtbzd4LzqO0WScJDjqxXqR8ozMDRqACqtmdzvBIkZPuftO8lVYn6hyud/XXZFi0u+32fMqRhOUuck1w3uWY30eClyLWGzEdvaC2luYg/CRmUMn10J7dNKj2heFvSlwzTIuMofFw8odd0eZMTvWy7Ce83su11C9qsbSI2X1vi0E3utCzlfNlkAhveiEMbrvx/O1KSvK/kYzGrwUbLd6GdZcr1UJjPVaBx0rwnLik2TsNRVKlGC6IyC/YvO5I4bFDnadOCNmyXQuV7JqtZbGvD4jYIAFeA5BU0jgKtvjS7sgZvE01nmrmHKjuMN9ON/JGq2/F6qPLRjd1cSG4nY19T7lNwj1sVGeQ8Ckj6ahuqAdYB8VYHLFSAIAgCAIAgCAIAgCAIAgOD9IkTr7dLcWy8Jg3EguI8XKNiXaFi1yinxV7+ReiuuVfI62nGxmWe70d/rHkFVYjnOYz5Wrrsi1aovYfq+ZXvhOVlpkT/AI7XqWHm4KYy4joyvE8FtuabItAXHYsIzLdI1rJ09VNTEH6LqRGedPGn7KlyfFBSKXDL4OKqUns9UVWv6WdgQsQwGIRy5BF4abfmZrr42MhTey1ZsYHFRC7PHPOpYuZ4UtSlgvRCV7HkRaT2MxNhhOw3DkFUSWp89r/Wl3ZAxwc92881b0+VHd0Gvgx7IgMs4GdLkjQpdBpTRX5nTc6EvQ7zkTP9fISkXEugsqfrAZrveCrI41k2sgIAgCAIAgCAIAgCAIC3MRgxrnuua0FxOxoqVgHzrk/NGZjTk2/vRohI2NGA4DNHBQ8TLodFk1JpOp7Eyw3qCdI9ESEgOwdjjhuCrcRznK599WL9Dy1Gd3HDTccVIwq0ZOyJ/JkvUwGuGlSrl60+hUBTisjfQPuu1ozC1VzWbdHVTUtFGBJhu44fed4KTQ1g4lNj/l4mnVXXQrsftzkzE9UBg8bx9kJW0pxRnA+PF1KnlojYgDoCjalzddSlzicaLBlJLVFAcsG1iuJc3ak9jzjdyNiYAM2++guphcPFU80jgK/1pdzX5x3advKto8qO7wsflR7IwLQgZ0J4OlpXtT0dzXFLjg4ryOg9Bc91lltYTUwYkSGdgqHNHg4K3RwMlZ2OhLJqEAQBAEAQBAEAQBAEBqXSrafyey5p4NHOaIbfaikM5ErAOT2FK9VLQ26S0E73XnmqyvK8mztstpKFGMfQkIQoF4osJO5I2W4Brs6ve0blW4jnOZz+yqQ7fsWvEqG02i/eF7YV6MkZDZwl3MAYclML3W4GFEMve4NwB0psFduxr2WcImBnjFrmu8jzXvhn4+5V5vG9C6/F3GRzKQS83uiPc4+NPJMS/FbyMZPTfwXN/k7mwiKV4XZbOETx4FEYTdyhguJ4LAb1sUk3FaS2N7WNmLu7dq0Koe58+r/Vl3NdmT2nbzzVxDlR3eHT+HHsizm1F+C3RtOyJnoDjZsa0oBNwdCiNG8xGuPuhq2pu8UcFi48FaS9TsS9CMEAQBAEAQBAEAQBAEByPp7nc/5DJt/WReteNjAWD77vBaTdotnvhocdWK9SEF1BoVTJ6neU4rh0K4t14WGbR10ZnSAq13tDkqzEvxHNZ+vHDt+ym1B2W0+tzC9sJsz3/p9+CXsYbcQFM6nQPa56O9RZ6mPxueUvITqZvaNyIyneBLRa6G08SvSirzRCzGSjhpNlWTLw2XhCl4F6VZeNjAUn/bxV+hLVzsF57kzl3LZZfQla21N+K6ujxpu4lZD3uePwWktgtTZAbxfqu8FUPc+fVXeq+5rrmgudXWeZVxTWh30G1SjbyRZmH0uGC2btobRV9WZ3RK/q7Yjs/rZetNea5pVnh3emji84hw4mR29SCrCAIAgCAIAgCAIAgCA4L0hzfXW8W/Rl4TGj2qZ5/iU4KPiXaBbZPT48SvRMu40VazsEraFUfQkjENzOswVDt45KsxXMc5n68UOzPLTFGt/aXrg3oz0yDaa7EfpCm9ToujLju9VZ6mq5bHj+9VHuFy2Ndy0d6CnrPaPfVe+H5rlZm7+Qo+bRn5OkCGWnQacvgvOVrkqgmoJLoSb/AKq0foSY3/ItluvFYsbcXkUN1rCN3bYrF+OKxLluecvDsbG84Ya1TLmPn0vqe5rUc33K6WyO/o8iuUZlcUtc9k7GJYc51FtyDtD/AEbtueHMHvLfBWGEfgOSz6Nq6fmj6HUwoQgCAIAgCAIAgCAIAgPnO2QTbc/X1yOAAUPF8qL7Ivqt+hLswUBHVNalUYXLL2NY7mdZBudvCrMVuc9ny8UPcrtYdkcV6YLZjInZyIvSPzoU46Poy5DvBWy2NJOzKRfVYNnpY1nLB1WwG64o9w/FSMPtLsVWb/5a85IkbFF8QH1l4MnU9LkqWgYFY0R7Jt7lsvqb1i5vw22KWPuogcdblWbVw3jmtJ7Gk9IPsyfI7WjxVUkfPFrV9yBa6mKuI7H0KMfCrFqLdgsM9YvzNctqPmTsi/1XsPhFhnzU/CPRnL59H5kH6P8AR9Pqac6EAQBAEAQBAEAQBAEB88W83Nt2f3g+LWnzUPF8qL3IvrS7Ek91wIUF7HUxvdplx/dWXsYXMZNlm59PqqsxXMc//UH4e5en72iu3yXpgvyPPI3rL2Io4jhyU06dbFyAbyFmJrU1syllxKIS1SNYypvjSjdbyfAs/FSKGkZMqczd61GPr/0SVlE9ZFA1jmV4aljGyk0yULRpWLHspPoUF2xYubJHoFwR7GFdPUql+8AdY5rR8rPPEv5cmvInM28nfpCq4rU+fUlequ5r7r1a9D6NDRI9zNa2QbvsatljD9LKHW8j7UOim4Tr7HNZ8tYPv+j6hZgNynHNnqAIAgCAIAgCAIAgCA4FlRD/AE/PexCPjChKJiuVF7kf1X2LzTcq/odV1Lp7i26Gn5l+yRc/h5quxS1RRf1Dyw9zInBRl+s8gtsFu+xGyLmkuxGAX+HJTep1XQ9h4rK3MS5QcUMdDV8pngTUoTgM88lJpL5cinx8ksVRv6mfZEXOixC3Agc14WaRYQnGcnYmCBxWuhITkW3OqsXN0rFLDesI2lZmRD77d45rWq/CyLW0oz7MmHsPaNDS+/xVZHdHB4dXrx7kHS5WvQ+hplynZW3Q1/IgMoYGfGkG+tMMb4uapeE3ZQ59ywfq/wDg+k1POXCAIAgCAIAgCAIAgCA4XloyluzX1peE7wzG+SiYvlRe5C/nyXp+ygi5V/Q6vqVjBZ6Gu7Mqzh3v2eZULFrRFBn/ACQ7l+c7l+s8lrg+Z9iLkX1JEazHw5KetzqXynrMSi3MvY8cjMGpZW/Py26J5KVR5JFJmX3VL3M7J0dt3s+YXhIm4bRsnnwwL6rRonRm2WopGhav0N432ZVnXArN9DCTvYrkr3t3jmvOfKzwxulCfZkxEJo7c7kVWw5kcLg/uI9yII7PFW/Q+gJ6npFyz0MdSHtf+k2d/wA1C+81SsLzMos9+nB+v6PoxTzlggCAIAgCAIAgCA1HpIyxdZkvDishCK578wAvzGjsk1JAJOCwDlcfpxniexBl2jaHu8wgImz8oYtoT0SZmAwP6gQ6Q2lraCI0g0JN+Ki4t+AvMhj/ACG/Q2Qjs8VA6HVJ+I90BZMdTJs83v3DmFDxnKijz5fJi/Uv2h3RvHJeOD5mQ8i+rLsRzMfDkrFbnUvlAxKdR0PH4LLMLc1LKr5+W9mJ5KTS+mylzH7qn7mXk+6j3eyOa8Jk7Cq8mbBSq03Jt1Flh4Wp7J3ZUAhrcyZD5xm8LSq7QZDx/wBvN+hKR3HNdfodyVbT5kcTgNcTDuRR7pVx0O+/I9GCGHua/lNNCFFk4rqlsOYY9wF5IYQ4020ClYTmZR579GHf9HSIXTdZxNCyZbtMJpH2XkqccsbTkvlrJz5c2UilzmDOcxzHscAbq0cBUblkGxIAgCAIAgCAICEysyXgWhBEGZz80ODwWOzXBwBGPFAa1L9Dllt70KK/a6PFH3SFgHOpqy4Mtak9BlmZkKG2C1rc5zsWhzr3Ek3kqHi9kdB/T/1J9kSJPZ4qF0Om/I9CyYZkWe7tu9nzCiYvlKbPF/HT9S/aNcwE+sORUfCP5hX5D9Z9iPb3uKsludS+U8abyhl7I8JqChm1mallY4dfLag1/kpVL6ciizHTFU7+plWCO272fNeFRFhg+ZmyA0C1WxKkryMVxu4rQ90rMuwzctkecr3LtnXxWb/JR63IyLmLthZ9ibnnDMdQnA48FCpazRx+XK+Jh3IXQrXodzfxBB1NbyxlusMswGmfFDAdRfdX3qVhOZlFny+TDv8Ao2OP0ERx83NwjsdCcPeHKwOWNu6K+j2NZsWPEjxIbzEY1jQwOuzXEkmu9AdHQBAEAQBAEAQBAEBwS3BS2bT3wPewKFi9kdB/T/1J9l+y+49lQnsdMuY8caUQylcybO759k+SjYpeAp86V8N7mdacF3VVcCBUUJ4qPhYNTuVWSStiLejIVrvMqwR1zQablnoHuDeKBY6DZ3Zq9utBm5UG8UdXwKlUtKUimxy4sbSRI2e0CM4AUGb5hR73RYxio1GkSj3UWrJMVctHzWDcqYhhmbZw9K3j90ryxHIyrzOV8JMlbRhOax1dQvFNYUOjFqauc1lcGsVC5CF11Nqsztktbh19NSGFoiGtyIBMSJOAmYZ4BwUvCczKHPdKUO/6PpBTzlggCAIAgCAIAgCAIAsA4Hlc/MtyeB+k2ARuENg5lRMWvCi+yGVqsl6FRdhyUE6pFWdfVOo6GbYwrGprDuSj4hXiVmbfavuTWUEFzIbmkkgZpwpQk0piV40oShNXKPKZL+5SNWH4KadjYuPFwAWXsax3uzwDNTYNqRrFtXzstudycpFPWlIp8Z4cdRJCTuju9n/xUdbFnvUZKTAWJI9KT6Fkm8LB6dC5DKyjSWpnWK/07TStK8l415WiV+aq2FZMW5HrCcBopgRrXhGd5rQosqaeJijW24hTUdc9EePdegjaxruVMb0skP70HwfDHmpuE6nN59LSC7n06pxzQQBAEAQBAEAQBAEAQHBelWHmW6wj9ZAhE/vvH8gUfELwFnlMrYhdhCGOtVvU7Poj2EaVqsJm0l5GVZnzraancio+J5SvzT7WRN2rCjCA4xWvDbqF2uo0LwpRqKSbvY5zKX/Kia4B7lYHZ31KQVhGzseB9SidzDioo1237p2VpqPIqXT+nIosX95SuZ8kKxn7vgo3QtU7TZJvddRYZ6xVtTHWh7XLlbllmFZsz7GviClK0ONKe9eNfkKnOrrDNGdalerfnZtbsKa9ih0neaOfyVfy4+5DAKzWx2bfQpiIFoanlQ//AGiVGpwPjEZ8FOwmzOZz5+OC9H+j6oU050IAgCAIAgCAIAgCAIDhvTJ/viUP9yPc968MRyMscr+5iY8R2BCrJeaO1p9UypzxcUMpNaF+zH5sVp9qn7pUbEaRuQc0s8JInbZtZ8WE5puYBUCpOm6pK8YV3OSXQ5fKpN4qJrTCpyO5Z6/ajMLU8LaAEeCzaxi97pmtZRXTcqd/596lUvpyKXHfdUSRsw+mifnSvBFh+TM+Mb15y3JVPVFtxvWrPRbFbRXBZ3NW7IzrMFIl2o8l4YlWgVebu+EdzOn6GEeHNQaHOc/k7/lRa9SHeCMKq22OyjruW87WiElbY1HKK+alxtZ74oU/Crws5bPX86PY+raKYUAQBAEAQBAEAQBAEAQHFOm1lLSkHa4bx4O/9l4114GT8sdsTAj5c3KsidrLe54AtT0uZkg2sWGBia8ivGurxsV2Y/azJCcbRsQGlRUeBUKirVEjmMs+5iQ581aHcJ3PI2KMzDY9iG8BH5GserNZyuujyrtTiD4s/FSqXLJFLmOlajL1/wCiQsj5yJw814IsfyZnvN683uSY6IpOIWGbx1Rc3LPY1V+pmWY2jxuPJR8SrQKvNpcWGZm2kPQu4c1BoPxlFk33Ufchyaq2OytYx4hWDZmtWi2s/KjW+CPGKFY4XkOSzz7hdj6pUsoQgCAIAgCAIAgCAIAgOQ9PUDNiWdG0CI+GTqzs1w5HwXnVV4slYOfDXi/UgZdVaO5eq0KmaVqj0b0Rk2c8iLDcNFafuleNd2jcgZlphpozpx5LYmdjfXeSoNF3qJnMZV91Ehs/mrJs7lLUrfiFkwtmeu76z1NVpA13LOEXQ84YsId8VIw78dvMqs2pt4dSW6dy7YUbOznjBwavOa4dCTh6iqrjXUlAvMmPRB6wzaDsVBwCxsZ1ZnWS6sQbjyXhifplVm6thmZ1rO9EeAHioOHXjKLJnfFR9yBrcrVbHZvcsuWAQebnWrJt/vZceMUKzwq8Bx2dS/kW8kfUalFKEAQBAEAQBAEAQBAEBpnS3k+Zyzogh/OQSI8PaYbXBzeLXO40WGjMXZ3OS2FPiNCa4Y0vG0YqqqRcZWO6wVdVqKmtyWDcRrWiJTfUqkD2mjUT90qPiPpsg5p9vJ+hnzD6sedNBzChUFaaOYyqV8VFkOArJo7lMuOK2ZqmUvdeEe4TTiyHyjnGshGt5dVrW6yV7UYNyK/MMRCnRafXRIi8mYxhOMCKM1xAcyumoqW/nUV7YiF/Eiuyqs6T+BU06o2VrlDudA1cqdoRmYvcqc1YsZU/IzbJHb3Ncfz4qPieQqs4l/GfcyrVPojvbzUTDrxlHkivi12ZCONys+h2DepRnBoLnGgF5JwARRb2MTqxhHikYfRpJmdtqHEAPVwSYrjTBrAWw6nWXEHgVbUocEUjhcbiPj1pT/8AWPpJepDCAIAgCAIAgCAIAgCAELAODZcZETMhHizMix0SVeS8sYM50Em9wLNLK1oRhsovKpSUyfgsdLDu3Q1uVyvhk9u4/nWojoSRf0s2oyVmyUsu3IDoo9I0Y4mmg61ExFGfA9DXMMbSqYZxjK7JOetiXbDeeth6MHNJ7wwAUPD0KnxFeLKDLZxhXUn6mvvyllxXt+4q0+BPyOn/AMUw6/IsxcrIGhxOwNK2/tps8v8AGMPHz/0MCbyv/q2De4+QXrHC+bIdXO+lOP8AqYcjacJ0QRZqIXOHdaGnNbwXs4NK0SDTxMJz+JWdzOte05WOB6TNc3uvDXAjYbsFrGMke1evh6ut7NbMx5fKd0OjXlkUaHA0dxWssOpbG1LN509JeL16kjCyohGmcHj9mvIrx/tZljHOqD3TXsZX+skuf1lN4I5hayw8z0p5rhv/AKM6ysopYPJdGaBmnEkaRcouJw1WUbJEDNcbSq0OGDvqXLZyslCzNZGBNRgCbhXUF44bBVoyvJFdleIhQrcc3pY1yayphjuVdvo0e9WawsnuXE86pR5U3/sV2RYk/ajg2BDcIRN8QgtgjaXkdsjUK6FJp0Yw2KbF5hVxHNovJHfcgsjINmwCyH2oj6GNFIoXkVoBqaKmg2nWvYr27mzrJgIAgCAIAgCAIAgCAIAgCAirSyblI5rHloMQnEuhtJO80qgIaP0Z2W+8ycIeznN9wKwClnRhZQP9Dh8S8+aAk5XI2Qh9yTlx/hNPMIDNFhy39mgf5MP4LIPBYMqLxLS9dfUw/ggLn+iYH9RB/wApnwQFqJk/Ku70tLnfBh/BAYcXIuz3d6Tlz/hNQXMc9H1mf2GX/cWBczIOSMi1ua2Ulw3V1LD7yKoLlDMjJAGok5f/ACm/BAXzkxJUp8klqf8ABh/BAVwMnpRl7JaXaRpEGHXxogJMBZAQBAEAQBAEAQBAEAQBAEAQBAEAQBAEAQBAEAQBAEAQBAEAQBAEAQBAEAQBAEB//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9" descr="data:image/jpeg;base64,/9j/4AAQSkZJRgABAQAAAQABAAD/2wCEAAkGBxQTEhMUEBQUFhQWGBUXFBQVFBQUFBUVFRQWFhUUFBQYHCggGBolHBQUITEhJSkrLi4uFx8zODMsNygtLisBCgoKDg0OGxAQGiwkICQsLCwsLCwsLCwsLCwsLCwsLCwsLCwsLCwsLCwsLCwsLCwsLCwsLCwsLCwsLCwsLCwsLP/AABEIAOEA4QMBEQACEQEDEQH/xAAcAAEAAQUBAQAAAAAAAAAAAAAABQIDBAYHAQj/xABOEAABAgMDCAYFCAYGCwAAAAABAAIDBBEFITEGEkFRYXGBsQcTIjKRwSNScqHRFDNCYqKy4fAlQ4KSs8I0U1Rjg5MVFiQ1c3SUo9Li8f/EABsBAQACAwEBAAAAAAAAAAAAAAAEBQECBgMH/8QANREAAgECBAQEBgECBwEAAAAAAAECAxEEBSExEjJBcSJRYYETIzM0QsEkBhQVQ5GhsdHwUv/aAAwDAQACEQMRAD8A7esgIAgCAIAgMO1bVgyzOsmYrITKgZz3BoqcBU6bjdsWAYIyrlLqR2GuBFSDXaAvJ16a3ZM/w/EtX4GXnZQS4/WeDXfBeDzCgvyIvC72ImLl5LA0AiO2htOZW/8AdQLaOR4lq7t/qeWT0hSMxM/JWRHCMbg17C0OIFS1rsCaaFIjJSV0VlajKlNwluja1seQQBAEAQBAcxt7pKiw7RjSkGFDLIQFYji4kuo0kUFAKF1F41qjhG6J+X4SOJq8EjIlekCNQmJChu9kubzqoscZJ7ouquQUlyza/wByfh5XturCdowIOKj/AOLxTs4s5qdPhk4kdE6Q2AkCA64kd4aFKWNTV7F3TyGcoKfGtVfqZNg5fwJmb+SNhxGxcwxL80soMakHd4qVTnxq5U4rCvDz4G0+xt69CMEAQBAEAQBAEAQBAEAQBAc66eWVspx1RoJ+0R5rDMrc0iyKGFDNb6BVE0lc72nKUqS8rG5S8V57IzANZaM46caVVSpy5dDh2nxvuam+He4DQaKyjqrnfwl4E35Gl5SS0SWmYc1CNDnNc0+rEZSld9ArLDTvHh8jlc4wzhV+Itn/AMn0ZkVlPDtCVZHh3Owis0w4gxadmkHSCpJSMnlkBAEAQGu5d5UMs+UfGdQxCC2CwnvxSOyNwxOwLAOBZKF8aJMTEYlz4jr3HEuJznH3jwULFy2R0mRUneVT2NphXXKDsjo6jurk8HdrHSqZq7Pncruq+5BxGjONNZ5q4itEfQaLapq/kiz0exy3KBo9eDEadwGd/IrXDchyOcfcX9Ed6UgqQgCAIAgCAIAgCAIAgCAIDQenFv6IjbHwP4rR5rDMo5zYMOsBh2KpqLxHdYWp8mK9Da4MYtc01uFLt4CpZaSZxle8a0u5FTBo54+seatKb8CO3w95U4P0RH25JCNBcw4kdnY4Xgr3pz4WmeeKw6rUpQf/AJmu5FWpMyR+USd5BLJmXPdeAbrte68HZcrHjSdmcmsJKdPiitVo0dtyY6SpGbaKxBAi/ShRiGEHTmuNzgvREFqzsbXCnYbu7EY7c9p5FZMHsWdht70Rg3vaOZWAQlt5byMqwuizMI0FzGOER7jqa1tb0FrnBMt7cjT0QzUcFrT6OTgH6IP0jtONddNS83NN2J0MM4w45LV6JEzY0j1MFjNIF+1xvJVbVnxSudhg8OqFJQ69TNze0OHNeMtiTJ2g+xsFTnY6VUJnz3/N9yApQneVbx2PoUNYIxsgW1ygh7IcU/YcPNWmG5Djs4+4fZfs7+pJUhAEAQBAEAQBAEAQBAEAQGidNrf0PMbHwP48MeawZRzPJ0nqGUwVTUvxHdYThdJdja4YOY010DkqSrpNo5DHRtXl3Iq0PnHe0rKj9NHZ4B3oQfoUuwXr0JCWprUp6C0Hs+hHGcPaH418VNT46afVFDb4GNcek9fcnJiwoEZzethg1IBI7JoTrC0jUknYk4jB0akW3HWxssz0Y2Y12bWYYaZ1GxibhT1gdYVhdHI2Ej0a2W+4de80J7UV4rT2aJdBLU1+asmTDmmBLNhltakkvJwoe1Xb4qFUrOWx0+Dy2FLxTs3vsa3AHymcLv1cC5uov1/nUFib4KdluxQX9xi3L8YbdzZQcFDLywBoRvHNay2ZiesX2NkMNwNaXEm+g4qoW58/s/ie5rJPaO9W6PoUNII96N4dbfOyXiH3tHmrXDchxmcfcvt/2d3UgqggCAIAgCAIAgCAIAgCAIDR+mp36Hmtpl6f9TCPkVgHMcnTSXYFVVHqzucJH5cexs0s89Ww7PMqlrr5jOWzTw4mRgWqPSHgfcFNofTR1WVO+GiW4guCkPYmx1kyBywlj1bIzO/CcHcK3+Sk4eWvC+pUZrSbgqsd4u/t1NisiZERsKIMHZp94qjVpWJEKiqUeJdUdQnpQOo4NBOBuvINNOjBWDgnucW3qVyMmGAnNAN+AAoFiNOMdUjKepx7KWb6mDFfpFQ3eTQfnYoMI3nY7DE1vhYfi9DFyYlOqgNDu87tO3uv+C0rT4ps2y/D/DoLzer9zPiN0qOWaa2PQLxwWs9may5WbIXmujHiqm589b+b7muNb2jvKuII+gX+WuxV0dOpb7hrl382fBWmH5Djc2+49juikFWEAQBAEAQBAEAQBAEAQBAc+6dH0smINcSAP+4D5LDMrc57YPzLQRr5qpm9Wd1h1amuxscndDHGn7xxVPiF8xnMZv8AcP2MO0x2+DeSl4fWmdDk7/jxLTu6pPQsVzFmahB7S03ggg7itk7Gs4KUWn1IjIiMYboss83wn1btYaf/AHiplTW0ikwTcOPDvdXt2Z2ObtpgDeqjQjrBcK76kjwUvjj5lE8LWb5WVSttw7+tjQtgDhXfWqccfMLCVr8rOM5VPEaahS4vaHGJE9kVI8fNQ01GMpl7Xi69WnQXd+xNNh12KHuX3LoHupcsXsZUb6lYF9y1nszzb8OpPOIzhQarzrVOcDJr4nuQODjvPNXUDvFrTXYxsh35uUEH68KI37Dnfyqxw3KcrnKtXT9F+zvalFOEAQBAEAQBAEAQBAEAQBAcz6fo9LPhM9eYh/ZDitZbG9NXkkadYjfRNGxVTd2d1BcMETUm70Y3u5qnxH1GcxnX3HsixaHfHshS8LyF5k7/AIy7lg6lJLRa6lJ71FnqN1c1u3D8nm4MwO670cTdoJ4cgpVF8UXApMcvg14V1s9GbS4A6l5ss42sWolGgk0oLzwTUy5JK7NeyZHWPjTLx33ZrPZb+PJb12klEr8ti6k5131dl2J9xrgopcpW3KReb8Qhluy0DSRVecthKzRsNb8NWtVD3PnlXSq+5BxsTrqeauocqO7o8i7ERY0fqrakXnS/MP7bS3zU/CPRo53PYWnFn0SppQBAEAQBAEAQBAEAQBAEAQHGun2ZzoshLjSYkQjdmtbzd4LzqO0WScJDjqxXqR8ozMDRqACqtmdzvBIkZPuftO8lVYn6hyud/XXZFi0u+32fMqRhOUuck1w3uWY30eClyLWGzEdvaC2luYg/CRmUMn10J7dNKj2heFvSlwzTIuMofFw8odd0eZMTvWy7Ce83su11C9qsbSI2X1vi0E3utCzlfNlkAhveiEMbrvx/O1KSvK/kYzGrwUbLd6GdZcr1UJjPVaBx0rwnLik2TsNRVKlGC6IyC/YvO5I4bFDnadOCNmyXQuV7JqtZbGvD4jYIAFeA5BU0jgKtvjS7sgZvE01nmrmHKjuMN9ON/JGq2/F6qPLRjd1cSG4nY19T7lNwj1sVGeQ8Ckj6ahuqAdYB8VYHLFSAIAgCAIAgCAIAgCAIAgOD9IkTr7dLcWy8Jg3EguI8XKNiXaFi1yinxV7+ReiuuVfI62nGxmWe70d/rHkFVYjnOYz5Wrrsi1aovYfq+ZXvhOVlpkT/AI7XqWHm4KYy4joyvE8FtuabItAXHYsIzLdI1rJ09VNTEH6LqRGedPGn7KlyfFBSKXDL4OKqUns9UVWv6WdgQsQwGIRy5BF4abfmZrr42MhTey1ZsYHFRC7PHPOpYuZ4UtSlgvRCV7HkRaT2MxNhhOw3DkFUSWp89r/Wl3ZAxwc92881b0+VHd0Gvgx7IgMs4GdLkjQpdBpTRX5nTc6EvQ7zkTP9fISkXEugsqfrAZrveCrI41k2sgIAgCAIAgCAIAgCAIC3MRgxrnuua0FxOxoqVgHzrk/NGZjTk2/vRohI2NGA4DNHBQ8TLodFk1JpOp7Eyw3qCdI9ESEgOwdjjhuCrcRznK599WL9Dy1Gd3HDTccVIwq0ZOyJ/JkvUwGuGlSrl60+hUBTisjfQPuu1ozC1VzWbdHVTUtFGBJhu44fed4KTQ1g4lNj/l4mnVXXQrsftzkzE9UBg8bx9kJW0pxRnA+PF1KnlojYgDoCjalzddSlzicaLBlJLVFAcsG1iuJc3ak9jzjdyNiYAM2++guphcPFU80jgK/1pdzX5x3advKto8qO7wsflR7IwLQgZ0J4OlpXtT0dzXFLjg4ryOg9Bc91lltYTUwYkSGdgqHNHg4K3RwMlZ2OhLJqEAQBAEAQBAEAQBAEBqXSrafyey5p4NHOaIbfaikM5ErAOT2FK9VLQ26S0E73XnmqyvK8mztstpKFGMfQkIQoF4osJO5I2W4Brs6ve0blW4jnOZz+yqQ7fsWvEqG02i/eF7YV6MkZDZwl3MAYclML3W4GFEMve4NwB0psFduxr2WcImBnjFrmu8jzXvhn4+5V5vG9C6/F3GRzKQS83uiPc4+NPJMS/FbyMZPTfwXN/k7mwiKV4XZbOETx4FEYTdyhguJ4LAb1sUk3FaS2N7WNmLu7dq0Koe58+r/Vl3NdmT2nbzzVxDlR3eHT+HHsizm1F+C3RtOyJnoDjZsa0oBNwdCiNG8xGuPuhq2pu8UcFi48FaS9TsS9CMEAQBAEAQBAEAQBAEByPp7nc/5DJt/WReteNjAWD77vBaTdotnvhocdWK9SEF1BoVTJ6neU4rh0K4t14WGbR10ZnSAq13tDkqzEvxHNZ+vHDt+ym1B2W0+tzC9sJsz3/p9+CXsYbcQFM6nQPa56O9RZ6mPxueUvITqZvaNyIyneBLRa6G08SvSirzRCzGSjhpNlWTLw2XhCl4F6VZeNjAUn/bxV+hLVzsF57kzl3LZZfQla21N+K6ujxpu4lZD3uePwWktgtTZAbxfqu8FUPc+fVXeq+5rrmgudXWeZVxTWh30G1SjbyRZmH0uGC2btobRV9WZ3RK/q7Yjs/rZetNea5pVnh3emji84hw4mR29SCrCAIAgCAIAgCAIAgCA4L0hzfXW8W/Rl4TGj2qZ5/iU4KPiXaBbZPT48SvRMu40VazsEraFUfQkjENzOswVDt45KsxXMc5n68UOzPLTFGt/aXrg3oz0yDaa7EfpCm9ToujLju9VZ6mq5bHj+9VHuFy2Ndy0d6CnrPaPfVe+H5rlZm7+Qo+bRn5OkCGWnQacvgvOVrkqgmoJLoSb/AKq0foSY3/ItluvFYsbcXkUN1rCN3bYrF+OKxLluecvDsbG84Ya1TLmPn0vqe5rUc33K6WyO/o8iuUZlcUtc9k7GJYc51FtyDtD/AEbtueHMHvLfBWGEfgOSz6Nq6fmj6HUwoQgCAIAgCAIAgCAIAgPnO2QTbc/X1yOAAUPF8qL7Ivqt+hLswUBHVNalUYXLL2NY7mdZBudvCrMVuc9ny8UPcrtYdkcV6YLZjInZyIvSPzoU46Poy5DvBWy2NJOzKRfVYNnpY1nLB1WwG64o9w/FSMPtLsVWb/5a85IkbFF8QH1l4MnU9LkqWgYFY0R7Jt7lsvqb1i5vw22KWPuogcdblWbVw3jmtJ7Gk9IPsyfI7WjxVUkfPFrV9yBa6mKuI7H0KMfCrFqLdgsM9YvzNctqPmTsi/1XsPhFhnzU/CPRnL59H5kH6P8AR9Pqac6EAQBAEAQBAEAQBAEB88W83Nt2f3g+LWnzUPF8qL3IvrS7Ek91wIUF7HUxvdplx/dWXsYXMZNlm59PqqsxXMc//UH4e5en72iu3yXpgvyPPI3rL2Io4jhyU06dbFyAbyFmJrU1syllxKIS1SNYypvjSjdbyfAs/FSKGkZMqczd61GPr/0SVlE9ZFA1jmV4aljGyk0yULRpWLHspPoUF2xYubJHoFwR7GFdPUql+8AdY5rR8rPPEv5cmvInM28nfpCq4rU+fUlequ5r7r1a9D6NDRI9zNa2QbvsatljD9LKHW8j7UOim4Tr7HNZ8tYPv+j6hZgNynHNnqAIAgCAIAgCAIAgCA4FlRD/AE/PexCPjChKJiuVF7kf1X2LzTcq/odV1Lp7i26Gn5l+yRc/h5quxS1RRf1Dyw9zInBRl+s8gtsFu+xGyLmkuxGAX+HJTep1XQ9h4rK3MS5QcUMdDV8pngTUoTgM88lJpL5cinx8ksVRv6mfZEXOixC3Agc14WaRYQnGcnYmCBxWuhITkW3OqsXN0rFLDesI2lZmRD77d45rWq/CyLW0oz7MmHsPaNDS+/xVZHdHB4dXrx7kHS5WvQ+hplynZW3Q1/IgMoYGfGkG+tMMb4uapeE3ZQ59ywfq/wDg+k1POXCAIAgCAIAgCAIAgCA4XloyluzX1peE7wzG+SiYvlRe5C/nyXp+ygi5V/Q6vqVjBZ6Gu7Mqzh3v2eZULFrRFBn/ACQ7l+c7l+s8lrg+Z9iLkX1JEazHw5KetzqXynrMSi3MvY8cjMGpZW/Py26J5KVR5JFJmX3VL3M7J0dt3s+YXhIm4bRsnnwwL6rRonRm2WopGhav0N432ZVnXArN9DCTvYrkr3t3jmvOfKzwxulCfZkxEJo7c7kVWw5kcLg/uI9yII7PFW/Q+gJ6npFyz0MdSHtf+k2d/wA1C+81SsLzMos9+nB+v6PoxTzlggCAIAgCAIAgCA1HpIyxdZkvDishCK578wAvzGjsk1JAJOCwDlcfpxniexBl2jaHu8wgImz8oYtoT0SZmAwP6gQ6Q2lraCI0g0JN+Ki4t+AvMhj/ACG/Q2Qjs8VA6HVJ+I90BZMdTJs83v3DmFDxnKijz5fJi/Uv2h3RvHJeOD5mQ8i+rLsRzMfDkrFbnUvlAxKdR0PH4LLMLc1LKr5+W9mJ5KTS+mylzH7qn7mXk+6j3eyOa8Jk7Cq8mbBSq03Jt1Flh4Wp7J3ZUAhrcyZD5xm8LSq7QZDx/wBvN+hKR3HNdfodyVbT5kcTgNcTDuRR7pVx0O+/I9GCGHua/lNNCFFk4rqlsOYY9wF5IYQ4020ClYTmZR579GHf9HSIXTdZxNCyZbtMJpH2XkqccsbTkvlrJz5c2UilzmDOcxzHscAbq0cBUblkGxIAgCAIAgCAICEysyXgWhBEGZz80ODwWOzXBwBGPFAa1L9Dllt70KK/a6PFH3SFgHOpqy4Mtak9BlmZkKG2C1rc5zsWhzr3Ek3kqHi9kdB/T/1J9kSJPZ4qF0Om/I9CyYZkWe7tu9nzCiYvlKbPF/HT9S/aNcwE+sORUfCP5hX5D9Z9iPb3uKsludS+U8abyhl7I8JqChm1mallY4dfLag1/kpVL6ciizHTFU7+plWCO272fNeFRFhg+ZmyA0C1WxKkryMVxu4rQ90rMuwzctkecr3LtnXxWb/JR63IyLmLthZ9ibnnDMdQnA48FCpazRx+XK+Jh3IXQrXodzfxBB1NbyxlusMswGmfFDAdRfdX3qVhOZlFny+TDv8Ao2OP0ERx83NwjsdCcPeHKwOWNu6K+j2NZsWPEjxIbzEY1jQwOuzXEkmu9AdHQBAEAQBAEAQBAEBwS3BS2bT3wPewKFi9kdB/T/1J9l+y+49lQnsdMuY8caUQylcybO759k+SjYpeAp86V8N7mdacF3VVcCBUUJ4qPhYNTuVWSStiLejIVrvMqwR1zQablnoHuDeKBY6DZ3Zq9utBm5UG8UdXwKlUtKUimxy4sbSRI2e0CM4AUGb5hR73RYxio1GkSj3UWrJMVctHzWDcqYhhmbZw9K3j90ryxHIyrzOV8JMlbRhOax1dQvFNYUOjFqauc1lcGsVC5CF11Nqsztktbh19NSGFoiGtyIBMSJOAmYZ4BwUvCczKHPdKUO/6PpBTzlggCAIAgCAIAgCAIAsA4Hlc/MtyeB+k2ARuENg5lRMWvCi+yGVqsl6FRdhyUE6pFWdfVOo6GbYwrGprDuSj4hXiVmbfavuTWUEFzIbmkkgZpwpQk0piV40oShNXKPKZL+5SNWH4KadjYuPFwAWXsax3uzwDNTYNqRrFtXzstudycpFPWlIp8Z4cdRJCTuju9n/xUdbFnvUZKTAWJI9KT6Fkm8LB6dC5DKyjSWpnWK/07TStK8l415WiV+aq2FZMW5HrCcBopgRrXhGd5rQosqaeJijW24hTUdc9EePdegjaxruVMb0skP70HwfDHmpuE6nN59LSC7n06pxzQQBAEAQBAEAQBAEAQHBelWHmW6wj9ZAhE/vvH8gUfELwFnlMrYhdhCGOtVvU7Poj2EaVqsJm0l5GVZnzraancio+J5SvzT7WRN2rCjCA4xWvDbqF2uo0LwpRqKSbvY5zKX/Kia4B7lYHZ31KQVhGzseB9SidzDioo1237p2VpqPIqXT+nIosX95SuZ8kKxn7vgo3QtU7TZJvddRYZ6xVtTHWh7XLlbllmFZsz7GviClK0ONKe9eNfkKnOrrDNGdalerfnZtbsKa9ih0neaOfyVfy4+5DAKzWx2bfQpiIFoanlQ//AGiVGpwPjEZ8FOwmzOZz5+OC9H+j6oU050IAgCAIAgCAIAgCAIDhvTJ/viUP9yPc968MRyMscr+5iY8R2BCrJeaO1p9UypzxcUMpNaF+zH5sVp9qn7pUbEaRuQc0s8JInbZtZ8WE5puYBUCpOm6pK8YV3OSXQ5fKpN4qJrTCpyO5Z6/ajMLU8LaAEeCzaxi97pmtZRXTcqd/596lUvpyKXHfdUSRsw+mifnSvBFh+TM+Mb15y3JVPVFtxvWrPRbFbRXBZ3NW7IzrMFIl2o8l4YlWgVebu+EdzOn6GEeHNQaHOc/k7/lRa9SHeCMKq22OyjruW87WiElbY1HKK+alxtZ74oU/Crws5bPX86PY+raKYUAQBAEAQBAEAQBAEAQHFOm1lLSkHa4bx4O/9l4114GT8sdsTAj5c3KsidrLe54AtT0uZkg2sWGBia8ivGurxsV2Y/azJCcbRsQGlRUeBUKirVEjmMs+5iQ581aHcJ3PI2KMzDY9iG8BH5GserNZyuujyrtTiD4s/FSqXLJFLmOlajL1/wCiQsj5yJw814IsfyZnvN683uSY6IpOIWGbx1Rc3LPY1V+pmWY2jxuPJR8SrQKvNpcWGZm2kPQu4c1BoPxlFk33Ufchyaq2OytYx4hWDZmtWi2s/KjW+CPGKFY4XkOSzz7hdj6pUsoQgCAIAgCAIAgCAIAgOQ9PUDNiWdG0CI+GTqzs1w5HwXnVV4slYOfDXi/UgZdVaO5eq0KmaVqj0b0Rk2c8iLDcNFafuleNd2jcgZlphpozpx5LYmdjfXeSoNF3qJnMZV91Ehs/mrJs7lLUrfiFkwtmeu76z1NVpA13LOEXQ84YsId8VIw78dvMqs2pt4dSW6dy7YUbOznjBwavOa4dCTh6iqrjXUlAvMmPRB6wzaDsVBwCxsZ1ZnWS6sQbjyXhifplVm6thmZ1rO9EeAHioOHXjKLJnfFR9yBrcrVbHZvcsuWAQebnWrJt/vZceMUKzwq8Bx2dS/kW8kfUalFKEAQBAEAQBAEAQBAEBpnS3k+Zyzogh/OQSI8PaYbXBzeLXO40WGjMXZ3OS2FPiNCa4Y0vG0YqqqRcZWO6wVdVqKmtyWDcRrWiJTfUqkD2mjUT90qPiPpsg5p9vJ+hnzD6sedNBzChUFaaOYyqV8VFkOArJo7lMuOK2ZqmUvdeEe4TTiyHyjnGshGt5dVrW6yV7UYNyK/MMRCnRafXRIi8mYxhOMCKM1xAcyumoqW/nUV7YiF/Eiuyqs6T+BU06o2VrlDudA1cqdoRmYvcqc1YsZU/IzbJHb3Ncfz4qPieQqs4l/GfcyrVPojvbzUTDrxlHkivi12ZCONys+h2DepRnBoLnGgF5JwARRb2MTqxhHikYfRpJmdtqHEAPVwSYrjTBrAWw6nWXEHgVbUocEUjhcbiPj1pT/8AWPpJepDCAIAgCAIAgCAIAgCAELAODZcZETMhHizMix0SVeS8sYM50Em9wLNLK1oRhsovKpSUyfgsdLDu3Q1uVyvhk9u4/nWojoSRf0s2oyVmyUsu3IDoo9I0Y4mmg61ExFGfA9DXMMbSqYZxjK7JOetiXbDeeth6MHNJ7wwAUPD0KnxFeLKDLZxhXUn6mvvyllxXt+4q0+BPyOn/AMUw6/IsxcrIGhxOwNK2/tps8v8AGMPHz/0MCbyv/q2De4+QXrHC+bIdXO+lOP8AqYcjacJ0QRZqIXOHdaGnNbwXs4NK0SDTxMJz+JWdzOte05WOB6TNc3uvDXAjYbsFrGMke1evh6ut7NbMx5fKd0OjXlkUaHA0dxWssOpbG1LN509JeL16kjCyohGmcHj9mvIrx/tZljHOqD3TXsZX+skuf1lN4I5hayw8z0p5rhv/AKM6ysopYPJdGaBmnEkaRcouJw1WUbJEDNcbSq0OGDvqXLZyslCzNZGBNRgCbhXUF44bBVoyvJFdleIhQrcc3pY1yayphjuVdvo0e9WawsnuXE86pR5U3/sV2RYk/ajg2BDcIRN8QgtgjaXkdsjUK6FJp0Yw2KbF5hVxHNovJHfcgsjINmwCyH2oj6GNFIoXkVoBqaKmg2nWvYr27mzrJgIAgCAIAgCAIAgCAIAgCAirSyblI5rHloMQnEuhtJO80qgIaP0Z2W+8ycIeznN9wKwClnRhZQP9Dh8S8+aAk5XI2Qh9yTlx/hNPMIDNFhy39mgf5MP4LIPBYMqLxLS9dfUw/ggLn+iYH9RB/wApnwQFqJk/Ku70tLnfBh/BAYcXIuz3d6Tlz/hNQXMc9H1mf2GX/cWBczIOSMi1ua2Ulw3V1LD7yKoLlDMjJAGok5f/ACm/BAXzkxJUp8klqf8ABh/BAVwMnpRl7JaXaRpEGHXxogJMBZAQBAEAQBAEAQBAEAQBAEAQBAEAQBAEAQBAEAQBAEAQBAEAQBAEAQBAEAQBAEB//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1" descr="data:image/jpeg;base64,/9j/4AAQSkZJRgABAQAAAQABAAD/2wCEAAkGBxQTEhMUEBQUFhQWGBUXFBQVFBQUFBUVFRQWFhUUFBQYHCggGBolHBQUITEhJSkrLi4uFx8zODMsNygtLisBCgoKDg0OGxAQGiwkICQsLCwsLCwsLCwsLCwsLCwsLCwsLCwsLCwsLCwsLCwsLCwsLCwsLCwsLCwsLCwsLCwsLP/AABEIAOEA4QMBEQACEQEDEQH/xAAcAAEAAQUBAQAAAAAAAAAAAAAABQIDBAYHAQj/xABOEAABAgMDCAYFCAYGCwAAAAABAAIDBBEFITEGEkFRYXGBsQcTIjKRwSNScqHRFDNCYqKy4fAlQ4KSs8I0U1Rjg5MVFiQ1c3SUo9Li8f/EABsBAQACAwEBAAAAAAAAAAAAAAAEBQECBgMH/8QANREAAgECBAQEBgECBwEAAAAAAAECAxEEBSExEjJBcSJRYYETIzM0QsEkBhQVQ5GhsdHwUv/aAAwDAQACEQMRAD8A7esgIAgCAIAgMO1bVgyzOsmYrITKgZz3BoqcBU6bjdsWAYIyrlLqR2GuBFSDXaAvJ16a3ZM/w/EtX4GXnZQS4/WeDXfBeDzCgvyIvC72ImLl5LA0AiO2htOZW/8AdQLaOR4lq7t/qeWT0hSMxM/JWRHCMbg17C0OIFS1rsCaaFIjJSV0VlajKlNwluja1seQQBAEAQBAcxt7pKiw7RjSkGFDLIQFYji4kuo0kUFAKF1F41qjhG6J+X4SOJq8EjIlekCNQmJChu9kubzqoscZJ7ouquQUlyza/wByfh5XturCdowIOKj/AOLxTs4s5qdPhk4kdE6Q2AkCA64kd4aFKWNTV7F3TyGcoKfGtVfqZNg5fwJmb+SNhxGxcwxL80soMakHd4qVTnxq5U4rCvDz4G0+xt69CMEAQBAEAQBAEAQBAEAQBAc66eWVspx1RoJ+0R5rDMrc0iyKGFDNb6BVE0lc72nKUqS8rG5S8V57IzANZaM46caVVSpy5dDh2nxvuam+He4DQaKyjqrnfwl4E35Gl5SS0SWmYc1CNDnNc0+rEZSld9ArLDTvHh8jlc4wzhV+Itn/AMn0ZkVlPDtCVZHh3Owis0w4gxadmkHSCpJSMnlkBAEAQGu5d5UMs+UfGdQxCC2CwnvxSOyNwxOwLAOBZKF8aJMTEYlz4jr3HEuJznH3jwULFy2R0mRUneVT2NphXXKDsjo6jurk8HdrHSqZq7Pncruq+5BxGjONNZ5q4itEfQaLapq/kiz0exy3KBo9eDEadwGd/IrXDchyOcfcX9Ed6UgqQgCAIAgCAIAgCAIAgCAIDQenFv6IjbHwP4rR5rDMo5zYMOsBh2KpqLxHdYWp8mK9Da4MYtc01uFLt4CpZaSZxle8a0u5FTBo54+seatKb8CO3w95U4P0RH25JCNBcw4kdnY4Xgr3pz4WmeeKw6rUpQf/AJmu5FWpMyR+USd5BLJmXPdeAbrte68HZcrHjSdmcmsJKdPiitVo0dtyY6SpGbaKxBAi/ShRiGEHTmuNzgvREFqzsbXCnYbu7EY7c9p5FZMHsWdht70Rg3vaOZWAQlt5byMqwuizMI0FzGOER7jqa1tb0FrnBMt7cjT0QzUcFrT6OTgH6IP0jtONddNS83NN2J0MM4w45LV6JEzY0j1MFjNIF+1xvJVbVnxSudhg8OqFJQ69TNze0OHNeMtiTJ2g+xsFTnY6VUJnz3/N9yApQneVbx2PoUNYIxsgW1ygh7IcU/YcPNWmG5Djs4+4fZfs7+pJUhAEAQBAEAQBAEAQBAEAQGidNrf0PMbHwP48MeawZRzPJ0nqGUwVTUvxHdYThdJdja4YOY010DkqSrpNo5DHRtXl3Iq0PnHe0rKj9NHZ4B3oQfoUuwXr0JCWprUp6C0Hs+hHGcPaH418VNT46afVFDb4GNcek9fcnJiwoEZzethg1IBI7JoTrC0jUknYk4jB0akW3HWxssz0Y2Y12bWYYaZ1GxibhT1gdYVhdHI2Ej0a2W+4de80J7UV4rT2aJdBLU1+asmTDmmBLNhltakkvJwoe1Xb4qFUrOWx0+Dy2FLxTs3vsa3AHymcLv1cC5uov1/nUFib4KdluxQX9xi3L8YbdzZQcFDLywBoRvHNay2ZiesX2NkMNwNaXEm+g4qoW58/s/ie5rJPaO9W6PoUNII96N4dbfOyXiH3tHmrXDchxmcfcvt/2d3UgqggCAIAgCAIAgCAIAgCAIDR+mp36Hmtpl6f9TCPkVgHMcnTSXYFVVHqzucJH5cexs0s89Ww7PMqlrr5jOWzTw4mRgWqPSHgfcFNofTR1WVO+GiW4guCkPYmx1kyBywlj1bIzO/CcHcK3+Sk4eWvC+pUZrSbgqsd4u/t1NisiZERsKIMHZp94qjVpWJEKiqUeJdUdQnpQOo4NBOBuvINNOjBWDgnucW3qVyMmGAnNAN+AAoFiNOMdUjKepx7KWb6mDFfpFQ3eTQfnYoMI3nY7DE1vhYfi9DFyYlOqgNDu87tO3uv+C0rT4ps2y/D/DoLzer9zPiN0qOWaa2PQLxwWs9may5WbIXmujHiqm589b+b7muNb2jvKuII+gX+WuxV0dOpb7hrl382fBWmH5Djc2+49juikFWEAQBAEAQBAEAQBAEAQBAc+6dH0smINcSAP+4D5LDMrc57YPzLQRr5qpm9Wd1h1amuxscndDHGn7xxVPiF8xnMZv8AcP2MO0x2+DeSl4fWmdDk7/jxLTu6pPQsVzFmahB7S03ggg7itk7Gs4KUWn1IjIiMYboss83wn1btYaf/AHiplTW0ikwTcOPDvdXt2Z2ObtpgDeqjQjrBcK76kjwUvjj5lE8LWb5WVSttw7+tjQtgDhXfWqccfMLCVr8rOM5VPEaahS4vaHGJE9kVI8fNQ01GMpl7Xi69WnQXd+xNNh12KHuX3LoHupcsXsZUb6lYF9y1nszzb8OpPOIzhQarzrVOcDJr4nuQODjvPNXUDvFrTXYxsh35uUEH68KI37Dnfyqxw3KcrnKtXT9F+zvalFOEAQBAEAQBAEAQBAEAQBAcz6fo9LPhM9eYh/ZDitZbG9NXkkadYjfRNGxVTd2d1BcMETUm70Y3u5qnxH1GcxnX3HsixaHfHshS8LyF5k7/AIy7lg6lJLRa6lJ71FnqN1c1u3D8nm4MwO670cTdoJ4cgpVF8UXApMcvg14V1s9GbS4A6l5ss42sWolGgk0oLzwTUy5JK7NeyZHWPjTLx33ZrPZb+PJb12klEr8ti6k5131dl2J9xrgopcpW3KReb8Qhluy0DSRVecthKzRsNb8NWtVD3PnlXSq+5BxsTrqeauocqO7o8i7ERY0fqrakXnS/MP7bS3zU/CPRo53PYWnFn0SppQBAEAQBAEAQBAEAQBAEAQHGun2ZzoshLjSYkQjdmtbzd4LzqO0WScJDjqxXqR8ozMDRqACqtmdzvBIkZPuftO8lVYn6hyud/XXZFi0u+32fMqRhOUuck1w3uWY30eClyLWGzEdvaC2luYg/CRmUMn10J7dNKj2heFvSlwzTIuMofFw8odd0eZMTvWy7Ce83su11C9qsbSI2X1vi0E3utCzlfNlkAhveiEMbrvx/O1KSvK/kYzGrwUbLd6GdZcr1UJjPVaBx0rwnLik2TsNRVKlGC6IyC/YvO5I4bFDnadOCNmyXQuV7JqtZbGvD4jYIAFeA5BU0jgKtvjS7sgZvE01nmrmHKjuMN9ON/JGq2/F6qPLRjd1cSG4nY19T7lNwj1sVGeQ8Ckj6ahuqAdYB8VYHLFSAIAgCAIAgCAIAgCAIAgOD9IkTr7dLcWy8Jg3EguI8XKNiXaFi1yinxV7+ReiuuVfI62nGxmWe70d/rHkFVYjnOYz5Wrrsi1aovYfq+ZXvhOVlpkT/AI7XqWHm4KYy4joyvE8FtuabItAXHYsIzLdI1rJ09VNTEH6LqRGedPGn7KlyfFBSKXDL4OKqUns9UVWv6WdgQsQwGIRy5BF4abfmZrr42MhTey1ZsYHFRC7PHPOpYuZ4UtSlgvRCV7HkRaT2MxNhhOw3DkFUSWp89r/Wl3ZAxwc92881b0+VHd0Gvgx7IgMs4GdLkjQpdBpTRX5nTc6EvQ7zkTP9fISkXEugsqfrAZrveCrI41k2sgIAgCAIAgCAIAgCAIC3MRgxrnuua0FxOxoqVgHzrk/NGZjTk2/vRohI2NGA4DNHBQ8TLodFk1JpOp7Eyw3qCdI9ESEgOwdjjhuCrcRznK599WL9Dy1Gd3HDTccVIwq0ZOyJ/JkvUwGuGlSrl60+hUBTisjfQPuu1ozC1VzWbdHVTUtFGBJhu44fed4KTQ1g4lNj/l4mnVXXQrsftzkzE9UBg8bx9kJW0pxRnA+PF1KnlojYgDoCjalzddSlzicaLBlJLVFAcsG1iuJc3ak9jzjdyNiYAM2++guphcPFU80jgK/1pdzX5x3advKto8qO7wsflR7IwLQgZ0J4OlpXtT0dzXFLjg4ryOg9Bc91lltYTUwYkSGdgqHNHg4K3RwMlZ2OhLJqEAQBAEAQBAEAQBAEBqXSrafyey5p4NHOaIbfaikM5ErAOT2FK9VLQ26S0E73XnmqyvK8mztstpKFGMfQkIQoF4osJO5I2W4Brs6ve0blW4jnOZz+yqQ7fsWvEqG02i/eF7YV6MkZDZwl3MAYclML3W4GFEMve4NwB0psFduxr2WcImBnjFrmu8jzXvhn4+5V5vG9C6/F3GRzKQS83uiPc4+NPJMS/FbyMZPTfwXN/k7mwiKV4XZbOETx4FEYTdyhguJ4LAb1sUk3FaS2N7WNmLu7dq0Koe58+r/Vl3NdmT2nbzzVxDlR3eHT+HHsizm1F+C3RtOyJnoDjZsa0oBNwdCiNG8xGuPuhq2pu8UcFi48FaS9TsS9CMEAQBAEAQBAEAQBAEByPp7nc/5DJt/WReteNjAWD77vBaTdotnvhocdWK9SEF1BoVTJ6neU4rh0K4t14WGbR10ZnSAq13tDkqzEvxHNZ+vHDt+ym1B2W0+tzC9sJsz3/p9+CXsYbcQFM6nQPa56O9RZ6mPxueUvITqZvaNyIyneBLRa6G08SvSirzRCzGSjhpNlWTLw2XhCl4F6VZeNjAUn/bxV+hLVzsF57kzl3LZZfQla21N+K6ujxpu4lZD3uePwWktgtTZAbxfqu8FUPc+fVXeq+5rrmgudXWeZVxTWh30G1SjbyRZmH0uGC2btobRV9WZ3RK/q7Yjs/rZetNea5pVnh3emji84hw4mR29SCrCAIAgCAIAgCAIAgCA4L0hzfXW8W/Rl4TGj2qZ5/iU4KPiXaBbZPT48SvRMu40VazsEraFUfQkjENzOswVDt45KsxXMc5n68UOzPLTFGt/aXrg3oz0yDaa7EfpCm9ToujLju9VZ6mq5bHj+9VHuFy2Ndy0d6CnrPaPfVe+H5rlZm7+Qo+bRn5OkCGWnQacvgvOVrkqgmoJLoSb/AKq0foSY3/ItluvFYsbcXkUN1rCN3bYrF+OKxLluecvDsbG84Ya1TLmPn0vqe5rUc33K6WyO/o8iuUZlcUtc9k7GJYc51FtyDtD/AEbtueHMHvLfBWGEfgOSz6Nq6fmj6HUwoQgCAIAgCAIAgCAIAgPnO2QTbc/X1yOAAUPF8qL7Ivqt+hLswUBHVNalUYXLL2NY7mdZBudvCrMVuc9ny8UPcrtYdkcV6YLZjInZyIvSPzoU46Poy5DvBWy2NJOzKRfVYNnpY1nLB1WwG64o9w/FSMPtLsVWb/5a85IkbFF8QH1l4MnU9LkqWgYFY0R7Jt7lsvqb1i5vw22KWPuogcdblWbVw3jmtJ7Gk9IPsyfI7WjxVUkfPFrV9yBa6mKuI7H0KMfCrFqLdgsM9YvzNctqPmTsi/1XsPhFhnzU/CPRnL59H5kH6P8AR9Pqac6EAQBAEAQBAEAQBAEB88W83Nt2f3g+LWnzUPF8qL3IvrS7Ek91wIUF7HUxvdplx/dWXsYXMZNlm59PqqsxXMc//UH4e5en72iu3yXpgvyPPI3rL2Io4jhyU06dbFyAbyFmJrU1syllxKIS1SNYypvjSjdbyfAs/FSKGkZMqczd61GPr/0SVlE9ZFA1jmV4aljGyk0yULRpWLHspPoUF2xYubJHoFwR7GFdPUql+8AdY5rR8rPPEv5cmvInM28nfpCq4rU+fUlequ5r7r1a9D6NDRI9zNa2QbvsatljD9LKHW8j7UOim4Tr7HNZ8tYPv+j6hZgNynHNnqAIAgCAIAgCAIAgCA4FlRD/AE/PexCPjChKJiuVF7kf1X2LzTcq/odV1Lp7i26Gn5l+yRc/h5quxS1RRf1Dyw9zInBRl+s8gtsFu+xGyLmkuxGAX+HJTep1XQ9h4rK3MS5QcUMdDV8pngTUoTgM88lJpL5cinx8ksVRv6mfZEXOixC3Agc14WaRYQnGcnYmCBxWuhITkW3OqsXN0rFLDesI2lZmRD77d45rWq/CyLW0oz7MmHsPaNDS+/xVZHdHB4dXrx7kHS5WvQ+hplynZW3Q1/IgMoYGfGkG+tMMb4uapeE3ZQ59ywfq/wDg+k1POXCAIAgCAIAgCAIAgCA4XloyluzX1peE7wzG+SiYvlRe5C/nyXp+ygi5V/Q6vqVjBZ6Gu7Mqzh3v2eZULFrRFBn/ACQ7l+c7l+s8lrg+Z9iLkX1JEazHw5KetzqXynrMSi3MvY8cjMGpZW/Py26J5KVR5JFJmX3VL3M7J0dt3s+YXhIm4bRsnnwwL6rRonRm2WopGhav0N432ZVnXArN9DCTvYrkr3t3jmvOfKzwxulCfZkxEJo7c7kVWw5kcLg/uI9yII7PFW/Q+gJ6npFyz0MdSHtf+k2d/wA1C+81SsLzMos9+nB+v6PoxTzlggCAIAgCAIAgCA1HpIyxdZkvDishCK578wAvzGjsk1JAJOCwDlcfpxniexBl2jaHu8wgImz8oYtoT0SZmAwP6gQ6Q2lraCI0g0JN+Ki4t+AvMhj/ACG/Q2Qjs8VA6HVJ+I90BZMdTJs83v3DmFDxnKijz5fJi/Uv2h3RvHJeOD5mQ8i+rLsRzMfDkrFbnUvlAxKdR0PH4LLMLc1LKr5+W9mJ5KTS+mylzH7qn7mXk+6j3eyOa8Jk7Cq8mbBSq03Jt1Flh4Wp7J3ZUAhrcyZD5xm8LSq7QZDx/wBvN+hKR3HNdfodyVbT5kcTgNcTDuRR7pVx0O+/I9GCGHua/lNNCFFk4rqlsOYY9wF5IYQ4020ClYTmZR579GHf9HSIXTdZxNCyZbtMJpH2XkqccsbTkvlrJz5c2UilzmDOcxzHscAbq0cBUblkGxIAgCAIAgCAICEysyXgWhBEGZz80ODwWOzXBwBGPFAa1L9Dllt70KK/a6PFH3SFgHOpqy4Mtak9BlmZkKG2C1rc5zsWhzr3Ek3kqHi9kdB/T/1J9kSJPZ4qF0Om/I9CyYZkWe7tu9nzCiYvlKbPF/HT9S/aNcwE+sORUfCP5hX5D9Z9iPb3uKsludS+U8abyhl7I8JqChm1mallY4dfLag1/kpVL6ciizHTFU7+plWCO272fNeFRFhg+ZmyA0C1WxKkryMVxu4rQ90rMuwzctkecr3LtnXxWb/JR63IyLmLthZ9ibnnDMdQnA48FCpazRx+XK+Jh3IXQrXodzfxBB1NbyxlusMswGmfFDAdRfdX3qVhOZlFny+TDv8Ao2OP0ERx83NwjsdCcPeHKwOWNu6K+j2NZsWPEjxIbzEY1jQwOuzXEkmu9AdHQBAEAQBAEAQBAEBwS3BS2bT3wPewKFi9kdB/T/1J9l+y+49lQnsdMuY8caUQylcybO759k+SjYpeAp86V8N7mdacF3VVcCBUUJ4qPhYNTuVWSStiLejIVrvMqwR1zQablnoHuDeKBY6DZ3Zq9utBm5UG8UdXwKlUtKUimxy4sbSRI2e0CM4AUGb5hR73RYxio1GkSj3UWrJMVctHzWDcqYhhmbZw9K3j90ryxHIyrzOV8JMlbRhOax1dQvFNYUOjFqauc1lcGsVC5CF11Nqsztktbh19NSGFoiGtyIBMSJOAmYZ4BwUvCczKHPdKUO/6PpBTzlggCAIAgCAIAgCAIAsA4Hlc/MtyeB+k2ARuENg5lRMWvCi+yGVqsl6FRdhyUE6pFWdfVOo6GbYwrGprDuSj4hXiVmbfavuTWUEFzIbmkkgZpwpQk0piV40oShNXKPKZL+5SNWH4KadjYuPFwAWXsax3uzwDNTYNqRrFtXzstudycpFPWlIp8Z4cdRJCTuju9n/xUdbFnvUZKTAWJI9KT6Fkm8LB6dC5DKyjSWpnWK/07TStK8l415WiV+aq2FZMW5HrCcBopgRrXhGd5rQosqaeJijW24hTUdc9EePdegjaxruVMb0skP70HwfDHmpuE6nN59LSC7n06pxzQQBAEAQBAEAQBAEAQHBelWHmW6wj9ZAhE/vvH8gUfELwFnlMrYhdhCGOtVvU7Poj2EaVqsJm0l5GVZnzraancio+J5SvzT7WRN2rCjCA4xWvDbqF2uo0LwpRqKSbvY5zKX/Kia4B7lYHZ31KQVhGzseB9SidzDioo1237p2VpqPIqXT+nIosX95SuZ8kKxn7vgo3QtU7TZJvddRYZ6xVtTHWh7XLlbllmFZsz7GviClK0ONKe9eNfkKnOrrDNGdalerfnZtbsKa9ih0neaOfyVfy4+5DAKzWx2bfQpiIFoanlQ//AGiVGpwPjEZ8FOwmzOZz5+OC9H+j6oU050IAgCAIAgCAIAgCAIDhvTJ/viUP9yPc968MRyMscr+5iY8R2BCrJeaO1p9UypzxcUMpNaF+zH5sVp9qn7pUbEaRuQc0s8JInbZtZ8WE5puYBUCpOm6pK8YV3OSXQ5fKpN4qJrTCpyO5Z6/ajMLU8LaAEeCzaxi97pmtZRXTcqd/596lUvpyKXHfdUSRsw+mifnSvBFh+TM+Mb15y3JVPVFtxvWrPRbFbRXBZ3NW7IzrMFIl2o8l4YlWgVebu+EdzOn6GEeHNQaHOc/k7/lRa9SHeCMKq22OyjruW87WiElbY1HKK+alxtZ74oU/Crws5bPX86PY+raKYUAQBAEAQBAEAQBAEAQHFOm1lLSkHa4bx4O/9l4114GT8sdsTAj5c3KsidrLe54AtT0uZkg2sWGBia8ivGurxsV2Y/azJCcbRsQGlRUeBUKirVEjmMs+5iQ581aHcJ3PI2KMzDY9iG8BH5GserNZyuujyrtTiD4s/FSqXLJFLmOlajL1/wCiQsj5yJw814IsfyZnvN683uSY6IpOIWGbx1Rc3LPY1V+pmWY2jxuPJR8SrQKvNpcWGZm2kPQu4c1BoPxlFk33Ufchyaq2OytYx4hWDZmtWi2s/KjW+CPGKFY4XkOSzz7hdj6pUsoQgCAIAgCAIAgCAIAgOQ9PUDNiWdG0CI+GTqzs1w5HwXnVV4slYOfDXi/UgZdVaO5eq0KmaVqj0b0Rk2c8iLDcNFafuleNd2jcgZlphpozpx5LYmdjfXeSoNF3qJnMZV91Ehs/mrJs7lLUrfiFkwtmeu76z1NVpA13LOEXQ84YsId8VIw78dvMqs2pt4dSW6dy7YUbOznjBwavOa4dCTh6iqrjXUlAvMmPRB6wzaDsVBwCxsZ1ZnWS6sQbjyXhifplVm6thmZ1rO9EeAHioOHXjKLJnfFR9yBrcrVbHZvcsuWAQebnWrJt/vZceMUKzwq8Bx2dS/kW8kfUalFKEAQBAEAQBAEAQBAEBpnS3k+Zyzogh/OQSI8PaYbXBzeLXO40WGjMXZ3OS2FPiNCa4Y0vG0YqqqRcZWO6wVdVqKmtyWDcRrWiJTfUqkD2mjUT90qPiPpsg5p9vJ+hnzD6sedNBzChUFaaOYyqV8VFkOArJo7lMuOK2ZqmUvdeEe4TTiyHyjnGshGt5dVrW6yV7UYNyK/MMRCnRafXRIi8mYxhOMCKM1xAcyumoqW/nUV7YiF/Eiuyqs6T+BU06o2VrlDudA1cqdoRmYvcqc1YsZU/IzbJHb3Ncfz4qPieQqs4l/GfcyrVPojvbzUTDrxlHkivi12ZCONys+h2DepRnBoLnGgF5JwARRb2MTqxhHikYfRpJmdtqHEAPVwSYrjTBrAWw6nWXEHgVbUocEUjhcbiPj1pT/8AWPpJepDCAIAgCAIAgCAIAgCAELAODZcZETMhHizMix0SVeS8sYM50Em9wLNLK1oRhsovKpSUyfgsdLDu3Q1uVyvhk9u4/nWojoSRf0s2oyVmyUsu3IDoo9I0Y4mmg61ExFGfA9DXMMbSqYZxjK7JOetiXbDeeth6MHNJ7wwAUPD0KnxFeLKDLZxhXUn6mvvyllxXt+4q0+BPyOn/AMUw6/IsxcrIGhxOwNK2/tps8v8AGMPHz/0MCbyv/q2De4+QXrHC+bIdXO+lOP8AqYcjacJ0QRZqIXOHdaGnNbwXs4NK0SDTxMJz+JWdzOte05WOB6TNc3uvDXAjYbsFrGMke1evh6ut7NbMx5fKd0OjXlkUaHA0dxWssOpbG1LN509JeL16kjCyohGmcHj9mvIrx/tZljHOqD3TXsZX+skuf1lN4I5hayw8z0p5rhv/AKM6ysopYPJdGaBmnEkaRcouJw1WUbJEDNcbSq0OGDvqXLZyslCzNZGBNRgCbhXUF44bBVoyvJFdleIhQrcc3pY1yayphjuVdvo0e9WawsnuXE86pR5U3/sV2RYk/ajg2BDcIRN8QgtgjaXkdsjUK6FJp0Yw2KbF5hVxHNovJHfcgsjINmwCyH2oj6GNFIoXkVoBqaKmg2nWvYr27mzrJgIAgCAIAgCAIAgCAIAgCAirSyblI5rHloMQnEuhtJO80qgIaP0Z2W+8ycIeznN9wKwClnRhZQP9Dh8S8+aAk5XI2Qh9yTlx/hNPMIDNFhy39mgf5MP4LIPBYMqLxLS9dfUw/ggLn+iYH9RB/wApnwQFqJk/Ku70tLnfBh/BAYcXIuz3d6Tlz/hNQXMc9H1mf2GX/cWBczIOSMi1ua2Ulw3V1LD7yKoLlDMjJAGok5f/ACm/BAXzkxJUp8klqf8ABh/BAVwMnpRl7JaXaRpEGHXxogJMBZAQBAEAQBAEAQBAEAQBAEAQBAEAQBAEAQBAEAQBAEAQBAEAQBAEAQBAEAQBAEB//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121434"/>
            <a:ext cx="1037383" cy="103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9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2214</TotalTime>
  <Words>1420</Words>
  <Application>Microsoft Office PowerPoint</Application>
  <PresentationFormat>On-screen Show (4:3)</PresentationFormat>
  <Paragraphs>229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Alert Technology at NOVA</vt:lpstr>
      <vt:lpstr>PowerPoint Presentation</vt:lpstr>
      <vt:lpstr>PowerPoint Presentation</vt:lpstr>
      <vt:lpstr>PowerPoint Presentation</vt:lpstr>
    </vt:vector>
  </TitlesOfParts>
  <Company>nvcc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Cuong Phu Hua</dc:creator>
  <cp:lastModifiedBy>Miller, Justin J.</cp:lastModifiedBy>
  <cp:revision>263</cp:revision>
  <dcterms:created xsi:type="dcterms:W3CDTF">2008-04-03T20:21:00Z</dcterms:created>
  <dcterms:modified xsi:type="dcterms:W3CDTF">2014-08-20T14:51:02Z</dcterms:modified>
</cp:coreProperties>
</file>